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9"/>
  </p:notesMasterIdLst>
  <p:sldIdLst>
    <p:sldId id="578" r:id="rId2"/>
    <p:sldId id="931" r:id="rId3"/>
    <p:sldId id="916" r:id="rId4"/>
    <p:sldId id="932" r:id="rId5"/>
    <p:sldId id="781" r:id="rId6"/>
    <p:sldId id="923" r:id="rId7"/>
    <p:sldId id="885" r:id="rId8"/>
    <p:sldId id="886" r:id="rId9"/>
    <p:sldId id="715" r:id="rId10"/>
    <p:sldId id="904" r:id="rId11"/>
    <p:sldId id="305" r:id="rId12"/>
    <p:sldId id="948" r:id="rId13"/>
    <p:sldId id="949" r:id="rId14"/>
    <p:sldId id="902" r:id="rId15"/>
    <p:sldId id="754" r:id="rId16"/>
    <p:sldId id="872" r:id="rId17"/>
    <p:sldId id="915" r:id="rId18"/>
  </p:sldIdLst>
  <p:sldSz cx="10287000" cy="6858000" type="35mm"/>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hesh Patankar" initials="MP" lastIdx="3" clrIdx="0">
    <p:extLst>
      <p:ext uri="{19B8F6BF-5375-455C-9EA6-DF929625EA0E}">
        <p15:presenceInfo xmlns:p15="http://schemas.microsoft.com/office/powerpoint/2012/main" userId="Mahesh Patanka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4D74"/>
    <a:srgbClr val="174E7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1623"/>
    <p:restoredTop sz="70939"/>
  </p:normalViewPr>
  <p:slideViewPr>
    <p:cSldViewPr snapToGrid="0" snapToObjects="1">
      <p:cViewPr varScale="1">
        <p:scale>
          <a:sx n="73" d="100"/>
          <a:sy n="73" d="100"/>
        </p:scale>
        <p:origin x="216" y="240"/>
      </p:cViewPr>
      <p:guideLst/>
    </p:cSldViewPr>
  </p:slideViewPr>
  <p:notesTextViewPr>
    <p:cViewPr>
      <p:scale>
        <a:sx n="90" d="100"/>
        <a:sy n="90" d="100"/>
      </p:scale>
      <p:origin x="0" y="0"/>
    </p:cViewPr>
  </p:notesTextViewPr>
  <p:notesViewPr>
    <p:cSldViewPr snapToGrid="0" snapToObjects="1">
      <p:cViewPr varScale="1">
        <p:scale>
          <a:sx n="88" d="100"/>
          <a:sy n="88" d="100"/>
        </p:scale>
        <p:origin x="3872"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1955823199978633"/>
          <c:y val="0.13115737725800938"/>
          <c:w val="0.56644427505047157"/>
          <c:h val="0.672667054023244"/>
        </c:manualLayout>
      </c:layout>
      <c:pieChart>
        <c:varyColors val="1"/>
        <c:ser>
          <c:idx val="0"/>
          <c:order val="0"/>
          <c:tx>
            <c:strRef>
              <c:f>Sheet1!$B$1</c:f>
              <c:strCache>
                <c:ptCount val="1"/>
                <c:pt idx="0">
                  <c:v>%ag of CO2e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678-0646-9E11-5ABF2B095DC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678-0646-9E11-5ABF2B095DC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678-0646-9E11-5ABF2B095DC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3678-0646-9E11-5ABF2B095DC9}"/>
              </c:ext>
            </c:extLst>
          </c:dPt>
          <c:cat>
            <c:strRef>
              <c:f>Sheet1!$A$2:$A$5</c:f>
              <c:strCache>
                <c:ptCount val="4"/>
                <c:pt idx="0">
                  <c:v>Indirecto emissions</c:v>
                </c:pt>
                <c:pt idx="1">
                  <c:v>Direct Emission</c:v>
                </c:pt>
                <c:pt idx="2">
                  <c:v>Manufacture</c:v>
                </c:pt>
                <c:pt idx="3">
                  <c:v>Disposal</c:v>
                </c:pt>
              </c:strCache>
            </c:strRef>
          </c:cat>
          <c:val>
            <c:numRef>
              <c:f>Sheet1!$B$2:$B$5</c:f>
              <c:numCache>
                <c:formatCode>General</c:formatCode>
                <c:ptCount val="4"/>
                <c:pt idx="0">
                  <c:v>7800</c:v>
                </c:pt>
                <c:pt idx="1">
                  <c:v>2050</c:v>
                </c:pt>
                <c:pt idx="2">
                  <c:v>350</c:v>
                </c:pt>
                <c:pt idx="3">
                  <c:v>25</c:v>
                </c:pt>
              </c:numCache>
            </c:numRef>
          </c:val>
          <c:extLst>
            <c:ext xmlns:c16="http://schemas.microsoft.com/office/drawing/2014/chart" uri="{C3380CC4-5D6E-409C-BE32-E72D297353CC}">
              <c16:uniqueId val="{00000000-7E19-6048-AA98-2B1B4C74956C}"/>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95D272-0657-764C-B9D9-557689A50A6E}" type="datetimeFigureOut">
              <a:rPr lang="en-US" smtClean="0"/>
              <a:t>3/23/20</a:t>
            </a:fld>
            <a:endParaRPr lang="en-US"/>
          </a:p>
        </p:txBody>
      </p:sp>
      <p:sp>
        <p:nvSpPr>
          <p:cNvPr id="4" name="Slide Image Placeholder 3"/>
          <p:cNvSpPr>
            <a:spLocks noGrp="1" noRot="1" noChangeAspect="1"/>
          </p:cNvSpPr>
          <p:nvPr>
            <p:ph type="sldImg" idx="2"/>
          </p:nvPr>
        </p:nvSpPr>
        <p:spPr>
          <a:xfrm>
            <a:off x="1114425" y="1143000"/>
            <a:ext cx="46291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07EA75-EA6F-3243-95C9-DB64E8037212}" type="slidenum">
              <a:rPr lang="en-US" smtClean="0"/>
              <a:t>‹#›</a:t>
            </a:fld>
            <a:endParaRPr lang="en-US"/>
          </a:p>
        </p:txBody>
      </p:sp>
    </p:spTree>
    <p:extLst>
      <p:ext uri="{BB962C8B-B14F-4D97-AF65-F5344CB8AC3E}">
        <p14:creationId xmlns:p14="http://schemas.microsoft.com/office/powerpoint/2010/main" val="33449873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78013" y="1143000"/>
            <a:ext cx="3101975" cy="2066925"/>
          </a:xfrm>
        </p:spPr>
      </p:sp>
      <p:sp>
        <p:nvSpPr>
          <p:cNvPr id="3" name="Notes Placeholder 2"/>
          <p:cNvSpPr>
            <a:spLocks noGrp="1"/>
          </p:cNvSpPr>
          <p:nvPr>
            <p:ph type="body" idx="1"/>
          </p:nvPr>
        </p:nvSpPr>
        <p:spPr>
          <a:xfrm>
            <a:off x="685800" y="3498025"/>
            <a:ext cx="5486400" cy="3600450"/>
          </a:xfrm>
        </p:spPr>
        <p:txBody>
          <a:bodyPr/>
          <a:lstStyle/>
          <a:p>
            <a:endParaRPr lang="en-US" dirty="0"/>
          </a:p>
        </p:txBody>
      </p:sp>
      <p:sp>
        <p:nvSpPr>
          <p:cNvPr id="4" name="Slide Number Placeholder 3"/>
          <p:cNvSpPr>
            <a:spLocks noGrp="1"/>
          </p:cNvSpPr>
          <p:nvPr>
            <p:ph type="sldNum" sz="quarter" idx="5"/>
          </p:nvPr>
        </p:nvSpPr>
        <p:spPr/>
        <p:txBody>
          <a:bodyPr/>
          <a:lstStyle/>
          <a:p>
            <a:fld id="{8707EA75-EA6F-3243-95C9-DB64E8037212}" type="slidenum">
              <a:rPr lang="en-US" smtClean="0"/>
              <a:t>1</a:t>
            </a:fld>
            <a:endParaRPr lang="en-US"/>
          </a:p>
        </p:txBody>
      </p:sp>
    </p:spTree>
    <p:extLst>
      <p:ext uri="{BB962C8B-B14F-4D97-AF65-F5344CB8AC3E}">
        <p14:creationId xmlns:p14="http://schemas.microsoft.com/office/powerpoint/2010/main" val="2575016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0000"/>
              </a:lnSpc>
            </a:pPr>
            <a:r>
              <a:rPr lang="en-GB"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Food security, connectivity and rural incomes</a:t>
            </a:r>
          </a:p>
          <a:p>
            <a:pPr marL="285750" indent="-285750">
              <a:lnSpc>
                <a:spcPct val="110000"/>
              </a:lnSpc>
              <a:buFont typeface="Arial" panose="020B0604020202020204" pitchFamily="34" charset="0"/>
              <a:buChar char="•"/>
            </a:pPr>
            <a:r>
              <a:rPr lang="en-GB" i="1" dirty="0">
                <a:solidFill>
                  <a:srgbClr val="000000"/>
                </a:solidFill>
                <a:latin typeface="Calibri" panose="020F0502020204030204" pitchFamily="34" charset="0"/>
                <a:ea typeface="Calibri" panose="020F0502020204030204" pitchFamily="34" charset="0"/>
                <a:cs typeface="Times New Roman" panose="02020603050405020304" pitchFamily="18" charset="0"/>
              </a:rPr>
              <a:t>To what extent does the population have access to the food they need to achieve a healthy (and socially acceptable) diet?</a:t>
            </a:r>
          </a:p>
          <a:p>
            <a:pPr marL="285750" indent="-285750">
              <a:lnSpc>
                <a:spcPct val="110000"/>
              </a:lnSpc>
              <a:buFont typeface="Arial" panose="020B0604020202020204" pitchFamily="34" charset="0"/>
              <a:buChar char="•"/>
            </a:pPr>
            <a:r>
              <a:rPr lang="en-GB" i="1" dirty="0">
                <a:solidFill>
                  <a:srgbClr val="000000"/>
                </a:solidFill>
                <a:latin typeface="Calibri" panose="020F0502020204030204" pitchFamily="34" charset="0"/>
                <a:ea typeface="Calibri" panose="020F0502020204030204" pitchFamily="34" charset="0"/>
                <a:cs typeface="Times New Roman" panose="02020603050405020304" pitchFamily="18" charset="0"/>
              </a:rPr>
              <a:t>How much food is lost between farm, beach and market?</a:t>
            </a:r>
          </a:p>
          <a:p>
            <a:pPr marL="285750" indent="-285750">
              <a:lnSpc>
                <a:spcPct val="110000"/>
              </a:lnSpc>
              <a:buFont typeface="Arial" panose="020B0604020202020204" pitchFamily="34" charset="0"/>
              <a:buChar char="•"/>
            </a:pPr>
            <a:r>
              <a:rPr lang="en-GB" i="1" dirty="0">
                <a:solidFill>
                  <a:srgbClr val="000000"/>
                </a:solidFill>
                <a:latin typeface="Calibri" panose="020F0502020204030204" pitchFamily="34" charset="0"/>
                <a:ea typeface="Calibri" panose="020F0502020204030204" pitchFamily="34" charset="0"/>
                <a:cs typeface="Times New Roman" panose="02020603050405020304" pitchFamily="18" charset="0"/>
              </a:rPr>
              <a:t>Are agricultural and fisheries incomes sufficient to keep workers out of absolute and relative poverty?</a:t>
            </a:r>
          </a:p>
          <a:p>
            <a:pPr marL="285750" indent="-285750">
              <a:lnSpc>
                <a:spcPct val="110000"/>
              </a:lnSpc>
              <a:buFont typeface="Arial" panose="020B0604020202020204" pitchFamily="34" charset="0"/>
              <a:buChar char="•"/>
            </a:pPr>
            <a:r>
              <a:rPr lang="en-GB" i="1" dirty="0">
                <a:solidFill>
                  <a:srgbClr val="000000"/>
                </a:solidFill>
                <a:latin typeface="Calibri" panose="020F0502020204030204" pitchFamily="34" charset="0"/>
                <a:ea typeface="Calibri" panose="020F0502020204030204" pitchFamily="34" charset="0"/>
                <a:cs typeface="Times New Roman" panose="02020603050405020304" pitchFamily="18" charset="0"/>
              </a:rPr>
              <a:t>Is there missed opportunity for new or more distant market connectivity?</a:t>
            </a:r>
          </a:p>
          <a:p>
            <a:pPr algn="just">
              <a:lnSpc>
                <a:spcPct val="110000"/>
              </a:lnSpc>
            </a:pPr>
            <a:r>
              <a:rPr lang="en-GB" dirty="0">
                <a:latin typeface="Calibri" panose="020F0502020204030204" pitchFamily="34" charset="0"/>
                <a:ea typeface="MS Mincho" panose="02020609040205080304" pitchFamily="49" charset="-128"/>
                <a:cs typeface="Times New Roman" panose="02020603050405020304" pitchFamily="18" charset="0"/>
              </a:rPr>
              <a:t> </a:t>
            </a:r>
            <a:endParaRPr lang="en-GB"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0000"/>
              </a:lnSpc>
            </a:pPr>
            <a:r>
              <a:rPr lang="en-GB"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Thermal comfort for living, learning, working and connectivity </a:t>
            </a:r>
          </a:p>
          <a:p>
            <a:pPr marL="285750" indent="-285750">
              <a:lnSpc>
                <a:spcPct val="110000"/>
              </a:lnSpc>
              <a:buFont typeface="Arial" panose="020B0604020202020204" pitchFamily="34" charset="0"/>
              <a:buChar char="•"/>
            </a:pPr>
            <a:r>
              <a:rPr lang="en-GB" i="1" dirty="0">
                <a:solidFill>
                  <a:srgbClr val="000000"/>
                </a:solidFill>
                <a:latin typeface="Calibri" panose="020F0502020204030204" pitchFamily="34" charset="0"/>
                <a:ea typeface="Calibri" panose="020F0502020204030204" pitchFamily="34" charset="0"/>
                <a:cs typeface="Times New Roman" panose="02020603050405020304" pitchFamily="18" charset="0"/>
              </a:rPr>
              <a:t>To what extent does the population have access to space and mobility cooling (including personal transportation)  that is adequate to maintain safety and productivity, at home, in education and the work environment and while moving between each?</a:t>
            </a:r>
          </a:p>
          <a:p>
            <a:pPr marL="192893" algn="just">
              <a:lnSpc>
                <a:spcPct val="110000"/>
              </a:lnSpc>
            </a:pPr>
            <a:endParaRPr lang="en-GB"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r>
              <a:rPr lang="en-GB" b="1" dirty="0">
                <a:solidFill>
                  <a:srgbClr val="000000"/>
                </a:solidFill>
                <a:latin typeface="Calibri" panose="020F0502020204030204" pitchFamily="34" charset="0"/>
                <a:ea typeface="MS Mincho" panose="02020609040205080304" pitchFamily="49" charset="-128"/>
                <a:cs typeface="Calibri" panose="020F0502020204030204" pitchFamily="34" charset="0"/>
              </a:rPr>
              <a:t>Health services </a:t>
            </a:r>
            <a:r>
              <a:rPr lang="en-GB"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including safe storage and transportation of vaccines and medicines </a:t>
            </a:r>
          </a:p>
          <a:p>
            <a:pPr marL="285750" indent="-285750">
              <a:lnSpc>
                <a:spcPct val="110000"/>
              </a:lnSpc>
              <a:buFont typeface="Arial" panose="020B0604020202020204" pitchFamily="34" charset="0"/>
              <a:buChar char="•"/>
            </a:pPr>
            <a:r>
              <a:rPr lang="en-GB" i="1" dirty="0">
                <a:solidFill>
                  <a:srgbClr val="000000"/>
                </a:solidFill>
                <a:latin typeface="Calibri" panose="020F0502020204030204" pitchFamily="34" charset="0"/>
                <a:ea typeface="Calibri" panose="020F0502020204030204" pitchFamily="34" charset="0"/>
                <a:cs typeface="Times New Roman" panose="02020603050405020304" pitchFamily="18" charset="0"/>
              </a:rPr>
              <a:t>Are national vaccine programmes reaching their target population? </a:t>
            </a:r>
          </a:p>
          <a:p>
            <a:pPr marL="285750" indent="-285750">
              <a:lnSpc>
                <a:spcPct val="110000"/>
              </a:lnSpc>
              <a:buFont typeface="Arial" panose="020B0604020202020204" pitchFamily="34" charset="0"/>
              <a:buChar char="•"/>
            </a:pPr>
            <a:r>
              <a:rPr lang="en-GB" i="1" dirty="0">
                <a:solidFill>
                  <a:srgbClr val="000000"/>
                </a:solidFill>
                <a:latin typeface="Calibri" panose="020F0502020204030204" pitchFamily="34" charset="0"/>
                <a:ea typeface="Calibri" panose="020F0502020204030204" pitchFamily="34" charset="0"/>
                <a:cs typeface="Times New Roman" panose="02020603050405020304" pitchFamily="18" charset="0"/>
              </a:rPr>
              <a:t>Is there sufficient unbroken cold-chain to ensure the provision of medicines and healthcare products?</a:t>
            </a:r>
          </a:p>
          <a:p>
            <a:pPr marL="285750" indent="-285750">
              <a:lnSpc>
                <a:spcPct val="110000"/>
              </a:lnSpc>
              <a:buFont typeface="Arial" panose="020B0604020202020204" pitchFamily="34" charset="0"/>
              <a:buChar char="•"/>
            </a:pPr>
            <a:r>
              <a:rPr lang="en-GB" i="1" dirty="0">
                <a:solidFill>
                  <a:srgbClr val="000000"/>
                </a:solidFill>
                <a:latin typeface="Calibri" panose="020F0502020204030204" pitchFamily="34" charset="0"/>
                <a:ea typeface="Calibri" panose="020F0502020204030204" pitchFamily="34" charset="0"/>
                <a:cs typeface="Times New Roman" panose="02020603050405020304" pitchFamily="18" charset="0"/>
              </a:rPr>
              <a:t>Are health infrastructure buildings equipped with the cooling they need to deliver existing health services at affordable costs</a:t>
            </a:r>
          </a:p>
          <a:p>
            <a:endParaRPr lang="en-US" dirty="0"/>
          </a:p>
        </p:txBody>
      </p:sp>
      <p:sp>
        <p:nvSpPr>
          <p:cNvPr id="4" name="Slide Number Placeholder 3"/>
          <p:cNvSpPr>
            <a:spLocks noGrp="1"/>
          </p:cNvSpPr>
          <p:nvPr>
            <p:ph type="sldNum" sz="quarter" idx="5"/>
          </p:nvPr>
        </p:nvSpPr>
        <p:spPr/>
        <p:txBody>
          <a:bodyPr/>
          <a:lstStyle/>
          <a:p>
            <a:fld id="{8707EA75-EA6F-3243-95C9-DB64E8037212}" type="slidenum">
              <a:rPr lang="en-US" smtClean="0"/>
              <a:t>15</a:t>
            </a:fld>
            <a:endParaRPr lang="en-US"/>
          </a:p>
        </p:txBody>
      </p:sp>
    </p:spTree>
    <p:extLst>
      <p:ext uri="{BB962C8B-B14F-4D97-AF65-F5344CB8AC3E}">
        <p14:creationId xmlns:p14="http://schemas.microsoft.com/office/powerpoint/2010/main" val="25941561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1143000"/>
            <a:ext cx="3789363" cy="2527300"/>
          </a:xfrm>
        </p:spPr>
      </p:sp>
      <p:sp>
        <p:nvSpPr>
          <p:cNvPr id="3" name="Notes Placeholder 2"/>
          <p:cNvSpPr>
            <a:spLocks noGrp="1"/>
          </p:cNvSpPr>
          <p:nvPr>
            <p:ph type="body" idx="1"/>
          </p:nvPr>
        </p:nvSpPr>
        <p:spPr>
          <a:xfrm>
            <a:off x="758536" y="3670300"/>
            <a:ext cx="5486400" cy="4618759"/>
          </a:xfrm>
        </p:spPr>
        <p:txBody>
          <a:bodyPr/>
          <a:lstStyle/>
          <a:p>
            <a:pPr marL="235088" indent="-235088">
              <a:buFont typeface="Symbol" pitchFamily="2" charset="2"/>
              <a:buChar char=""/>
            </a:pPr>
            <a:endParaRPr lang="en-GB" dirty="0">
              <a:latin typeface="Calibri" panose="020F0502020204030204" pitchFamily="34" charset="0"/>
              <a:ea typeface="Calibri" panose="020F0502020204030204" pitchFamily="34" charset="0"/>
              <a:cs typeface="Times New Roman" panose="02020603050405020304" pitchFamily="18" charset="0"/>
            </a:endParaRPr>
          </a:p>
          <a:p>
            <a:r>
              <a:rPr lang="en-GB" dirty="0">
                <a:latin typeface="Calibri" panose="020F0502020204030204" pitchFamily="34" charset="0"/>
                <a:ea typeface="Calibri" panose="020F0502020204030204" pitchFamily="34" charset="0"/>
                <a:cs typeface="Times New Roman" panose="02020603050405020304" pitchFamily="18" charset="0"/>
              </a:rPr>
              <a:t> </a:t>
            </a:r>
            <a:endParaRPr lang="en-US" dirty="0"/>
          </a:p>
        </p:txBody>
      </p:sp>
      <p:sp>
        <p:nvSpPr>
          <p:cNvPr id="4" name="Slide Number Placeholder 3"/>
          <p:cNvSpPr>
            <a:spLocks noGrp="1"/>
          </p:cNvSpPr>
          <p:nvPr>
            <p:ph type="sldNum" sz="quarter" idx="5"/>
          </p:nvPr>
        </p:nvSpPr>
        <p:spPr/>
        <p:txBody>
          <a:bodyPr/>
          <a:lstStyle/>
          <a:p>
            <a:fld id="{8707EA75-EA6F-3243-95C9-DB64E8037212}" type="slidenum">
              <a:rPr lang="en-US" smtClean="0"/>
              <a:t>16</a:t>
            </a:fld>
            <a:endParaRPr lang="en-US"/>
          </a:p>
        </p:txBody>
      </p:sp>
    </p:spTree>
    <p:extLst>
      <p:ext uri="{BB962C8B-B14F-4D97-AF65-F5344CB8AC3E}">
        <p14:creationId xmlns:p14="http://schemas.microsoft.com/office/powerpoint/2010/main" val="5376340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78013" y="1143000"/>
            <a:ext cx="3101975" cy="2066925"/>
          </a:xfrm>
        </p:spPr>
      </p:sp>
      <p:sp>
        <p:nvSpPr>
          <p:cNvPr id="3" name="Notes Placeholder 2"/>
          <p:cNvSpPr>
            <a:spLocks noGrp="1"/>
          </p:cNvSpPr>
          <p:nvPr>
            <p:ph type="body" idx="1"/>
          </p:nvPr>
        </p:nvSpPr>
        <p:spPr>
          <a:xfrm>
            <a:off x="685800" y="3498025"/>
            <a:ext cx="5486400" cy="3600450"/>
          </a:xfrm>
        </p:spPr>
        <p:txBody>
          <a:bodyPr/>
          <a:lstStyle/>
          <a:p>
            <a:endParaRPr lang="en-US" dirty="0"/>
          </a:p>
        </p:txBody>
      </p:sp>
      <p:sp>
        <p:nvSpPr>
          <p:cNvPr id="4" name="Slide Number Placeholder 3"/>
          <p:cNvSpPr>
            <a:spLocks noGrp="1"/>
          </p:cNvSpPr>
          <p:nvPr>
            <p:ph type="sldNum" sz="quarter" idx="5"/>
          </p:nvPr>
        </p:nvSpPr>
        <p:spPr/>
        <p:txBody>
          <a:bodyPr/>
          <a:lstStyle/>
          <a:p>
            <a:fld id="{8707EA75-EA6F-3243-95C9-DB64E8037212}" type="slidenum">
              <a:rPr lang="en-US" smtClean="0"/>
              <a:t>17</a:t>
            </a:fld>
            <a:endParaRPr lang="en-US"/>
          </a:p>
        </p:txBody>
      </p:sp>
    </p:spTree>
    <p:extLst>
      <p:ext uri="{BB962C8B-B14F-4D97-AF65-F5344CB8AC3E}">
        <p14:creationId xmlns:p14="http://schemas.microsoft.com/office/powerpoint/2010/main" val="25156969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97038" y="1036638"/>
            <a:ext cx="3160712" cy="2106612"/>
          </a:xfrm>
        </p:spPr>
      </p:sp>
      <p:sp>
        <p:nvSpPr>
          <p:cNvPr id="3" name="Notes Placeholder 2"/>
          <p:cNvSpPr>
            <a:spLocks noGrp="1"/>
          </p:cNvSpPr>
          <p:nvPr>
            <p:ph type="body" idx="1"/>
          </p:nvPr>
        </p:nvSpPr>
        <p:spPr>
          <a:xfrm>
            <a:off x="780803" y="3272394"/>
            <a:ext cx="5486400" cy="5562848"/>
          </a:xfrm>
        </p:spPr>
        <p:txBody>
          <a:bodyPr/>
          <a:lstStyle/>
          <a:p>
            <a:pPr marL="253996" indent="-253996" defTabSz="523620">
              <a:spcBef>
                <a:spcPts val="841"/>
              </a:spcBef>
              <a:spcAft>
                <a:spcPts val="715"/>
              </a:spcAft>
              <a:buFont typeface="Arial" charset="0"/>
              <a:buChar char="•"/>
            </a:pPr>
            <a:endParaRPr lang="en-US" sz="1400" dirty="0">
              <a:ea typeface="Helvetica Neue Light" charset="0"/>
              <a:cs typeface="Helvetica Neue Light" charset="0"/>
            </a:endParaRPr>
          </a:p>
          <a:p>
            <a:pPr defTabSz="523620">
              <a:spcBef>
                <a:spcPts val="841"/>
              </a:spcBef>
              <a:spcAft>
                <a:spcPts val="715"/>
              </a:spcAft>
            </a:pPr>
            <a:endParaRPr lang="en-GB" sz="1200" dirty="0">
              <a:solidFill>
                <a:prstClr val="black"/>
              </a:solidFill>
              <a:cs typeface="Helvetica"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F138AFC1-0F25-3348-BD0A-A5637A8CFAC8}" type="slidenum">
              <a:rPr lang="en-US" smtClean="0"/>
              <a:t>2</a:t>
            </a:fld>
            <a:endParaRPr lang="en-US"/>
          </a:p>
        </p:txBody>
      </p:sp>
    </p:spTree>
    <p:extLst>
      <p:ext uri="{BB962C8B-B14F-4D97-AF65-F5344CB8AC3E}">
        <p14:creationId xmlns:p14="http://schemas.microsoft.com/office/powerpoint/2010/main" val="33592550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07EA75-EA6F-3243-95C9-DB64E8037212}" type="slidenum">
              <a:rPr lang="en-US" smtClean="0"/>
              <a:t>3</a:t>
            </a:fld>
            <a:endParaRPr lang="en-US"/>
          </a:p>
        </p:txBody>
      </p:sp>
    </p:spTree>
    <p:extLst>
      <p:ext uri="{BB962C8B-B14F-4D97-AF65-F5344CB8AC3E}">
        <p14:creationId xmlns:p14="http://schemas.microsoft.com/office/powerpoint/2010/main" val="23995141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95475" y="481013"/>
            <a:ext cx="3065463" cy="2043112"/>
          </a:xfrm>
        </p:spPr>
      </p:sp>
      <p:sp>
        <p:nvSpPr>
          <p:cNvPr id="3" name="Notes Placeholder 2"/>
          <p:cNvSpPr>
            <a:spLocks noGrp="1"/>
          </p:cNvSpPr>
          <p:nvPr>
            <p:ph type="body" idx="1"/>
          </p:nvPr>
        </p:nvSpPr>
        <p:spPr>
          <a:xfrm>
            <a:off x="685006" y="2644815"/>
            <a:ext cx="5486400" cy="6018171"/>
          </a:xfrm>
        </p:spPr>
        <p:txBody>
          <a:bodyPr/>
          <a:lstStyle/>
          <a:p>
            <a:r>
              <a:rPr lang="en-GB" sz="1200" kern="1200" dirty="0">
                <a:solidFill>
                  <a:schemeClr val="tx1"/>
                </a:solidFill>
                <a:effectLst/>
                <a:latin typeface="+mn-lt"/>
                <a:ea typeface="+mn-ea"/>
                <a:cs typeface="+mn-cs"/>
              </a:rPr>
              <a:t> </a:t>
            </a:r>
            <a:endParaRPr lang="en-US" dirty="0"/>
          </a:p>
          <a:p>
            <a:pPr algn="just"/>
            <a:endParaRPr lang="en-GB"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F138AFC1-0F25-3348-BD0A-A5637A8CFAC8}" type="slidenum">
              <a:rPr lang="en-US" smtClean="0"/>
              <a:t>4</a:t>
            </a:fld>
            <a:endParaRPr lang="en-US"/>
          </a:p>
        </p:txBody>
      </p:sp>
    </p:spTree>
    <p:extLst>
      <p:ext uri="{BB962C8B-B14F-4D97-AF65-F5344CB8AC3E}">
        <p14:creationId xmlns:p14="http://schemas.microsoft.com/office/powerpoint/2010/main" val="2834118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fld id="{9B2D18B1-9D50-F842-A7F6-4770C2A50741}" type="slidenum">
              <a:rPr lang="en-US" smtClean="0"/>
              <a:t>5</a:t>
            </a:fld>
            <a:endParaRPr lang="en-US"/>
          </a:p>
        </p:txBody>
      </p:sp>
    </p:spTree>
    <p:extLst>
      <p:ext uri="{BB962C8B-B14F-4D97-AF65-F5344CB8AC3E}">
        <p14:creationId xmlns:p14="http://schemas.microsoft.com/office/powerpoint/2010/main" val="9157460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707EA75-EA6F-3243-95C9-DB64E8037212}" type="slidenum">
              <a:rPr lang="en-US" smtClean="0"/>
              <a:t>7</a:t>
            </a:fld>
            <a:endParaRPr lang="en-US"/>
          </a:p>
        </p:txBody>
      </p:sp>
    </p:spTree>
    <p:extLst>
      <p:ext uri="{BB962C8B-B14F-4D97-AF65-F5344CB8AC3E}">
        <p14:creationId xmlns:p14="http://schemas.microsoft.com/office/powerpoint/2010/main" val="18908055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50975" y="727075"/>
            <a:ext cx="3560763" cy="2373313"/>
          </a:xfrm>
        </p:spPr>
      </p:sp>
      <p:sp>
        <p:nvSpPr>
          <p:cNvPr id="3" name="Notes Placeholder 2"/>
          <p:cNvSpPr>
            <a:spLocks noGrp="1"/>
          </p:cNvSpPr>
          <p:nvPr>
            <p:ph type="body" idx="1"/>
          </p:nvPr>
        </p:nvSpPr>
        <p:spPr>
          <a:xfrm>
            <a:off x="685800" y="3545527"/>
            <a:ext cx="5486400" cy="3600450"/>
          </a:xfrm>
        </p:spPr>
        <p:txBody>
          <a:bodyPr/>
          <a:lstStyle/>
          <a:p>
            <a:endParaRPr lang="en-US" dirty="0"/>
          </a:p>
        </p:txBody>
      </p:sp>
      <p:sp>
        <p:nvSpPr>
          <p:cNvPr id="4" name="Slide Number Placeholder 3"/>
          <p:cNvSpPr>
            <a:spLocks noGrp="1"/>
          </p:cNvSpPr>
          <p:nvPr>
            <p:ph type="sldNum" sz="quarter" idx="5"/>
          </p:nvPr>
        </p:nvSpPr>
        <p:spPr/>
        <p:txBody>
          <a:bodyPr/>
          <a:lstStyle/>
          <a:p>
            <a:fld id="{8707EA75-EA6F-3243-95C9-DB64E8037212}" type="slidenum">
              <a:rPr lang="en-US" smtClean="0"/>
              <a:t>8</a:t>
            </a:fld>
            <a:endParaRPr lang="en-US"/>
          </a:p>
        </p:txBody>
      </p:sp>
    </p:spTree>
    <p:extLst>
      <p:ext uri="{BB962C8B-B14F-4D97-AF65-F5344CB8AC3E}">
        <p14:creationId xmlns:p14="http://schemas.microsoft.com/office/powerpoint/2010/main" val="37743957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1143000"/>
            <a:ext cx="4629150" cy="3086100"/>
          </a:xfrm>
        </p:spPr>
      </p:sp>
      <p:sp>
        <p:nvSpPr>
          <p:cNvPr id="3" name="Notes Placeholder 2"/>
          <p:cNvSpPr>
            <a:spLocks noGrp="1"/>
          </p:cNvSpPr>
          <p:nvPr>
            <p:ph type="body" idx="1"/>
          </p:nvPr>
        </p:nvSpPr>
        <p:spPr>
          <a:xfrm>
            <a:off x="685800" y="4400549"/>
            <a:ext cx="5486400" cy="4284663"/>
          </a:xfrm>
        </p:spPr>
        <p:txBody>
          <a:bodyPr/>
          <a:lstStyle/>
          <a:p>
            <a:pPr marL="7938" indent="-7938">
              <a:buSzPts val="1200"/>
            </a:pPr>
            <a:endParaRPr lang="en-US" sz="1400" dirty="0">
              <a:ea typeface="Helvetica Neue" charset="0"/>
              <a:cs typeface="Helvetica Neue" charset="0"/>
            </a:endParaRPr>
          </a:p>
        </p:txBody>
      </p:sp>
      <p:sp>
        <p:nvSpPr>
          <p:cNvPr id="4" name="Slide Number Placeholder 3"/>
          <p:cNvSpPr>
            <a:spLocks noGrp="1"/>
          </p:cNvSpPr>
          <p:nvPr>
            <p:ph type="sldNum" sz="quarter" idx="10"/>
          </p:nvPr>
        </p:nvSpPr>
        <p:spPr/>
        <p:txBody>
          <a:bodyPr/>
          <a:lstStyle/>
          <a:p>
            <a:fld id="{F138AFC1-0F25-3348-BD0A-A5637A8CFAC8}" type="slidenum">
              <a:rPr lang="en-US" smtClean="0"/>
              <a:t>9</a:t>
            </a:fld>
            <a:endParaRPr lang="en-US"/>
          </a:p>
        </p:txBody>
      </p:sp>
    </p:spTree>
    <p:extLst>
      <p:ext uri="{BB962C8B-B14F-4D97-AF65-F5344CB8AC3E}">
        <p14:creationId xmlns:p14="http://schemas.microsoft.com/office/powerpoint/2010/main" val="42761102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25600" y="512763"/>
            <a:ext cx="3375025" cy="2249487"/>
          </a:xfrm>
        </p:spPr>
      </p:sp>
      <p:sp>
        <p:nvSpPr>
          <p:cNvPr id="3" name="Notes Placeholder 2"/>
          <p:cNvSpPr>
            <a:spLocks noGrp="1"/>
          </p:cNvSpPr>
          <p:nvPr>
            <p:ph type="body" idx="1"/>
          </p:nvPr>
        </p:nvSpPr>
        <p:spPr>
          <a:xfrm>
            <a:off x="685800" y="2948606"/>
            <a:ext cx="5486400" cy="5176821"/>
          </a:xfrm>
        </p:spPr>
        <p:txBody>
          <a:bodyPr/>
          <a:lstStyle/>
          <a:p>
            <a:endParaRPr lang="en-US" dirty="0"/>
          </a:p>
        </p:txBody>
      </p:sp>
      <p:sp>
        <p:nvSpPr>
          <p:cNvPr id="4" name="Slide Number Placeholder 3"/>
          <p:cNvSpPr>
            <a:spLocks noGrp="1"/>
          </p:cNvSpPr>
          <p:nvPr>
            <p:ph type="sldNum" sz="quarter" idx="10"/>
          </p:nvPr>
        </p:nvSpPr>
        <p:spPr/>
        <p:txBody>
          <a:bodyPr/>
          <a:lstStyle/>
          <a:p>
            <a:fld id="{F138AFC1-0F25-3348-BD0A-A5637A8CFAC8}" type="slidenum">
              <a:rPr lang="en-US" smtClean="0"/>
              <a:t>10</a:t>
            </a:fld>
            <a:endParaRPr lang="en-US"/>
          </a:p>
        </p:txBody>
      </p:sp>
    </p:spTree>
    <p:extLst>
      <p:ext uri="{BB962C8B-B14F-4D97-AF65-F5344CB8AC3E}">
        <p14:creationId xmlns:p14="http://schemas.microsoft.com/office/powerpoint/2010/main" val="11063067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89527"/>
            <a:ext cx="8743950" cy="588598"/>
          </a:xfrm>
        </p:spPr>
        <p:txBody>
          <a:bodyPr anchor="b">
            <a:normAutofit/>
          </a:bodyPr>
          <a:lstStyle>
            <a:lvl1pPr algn="ctr">
              <a:defRPr sz="3400" b="1"/>
            </a:lvl1pPr>
          </a:lstStyle>
          <a:p>
            <a:r>
              <a:rPr lang="en-US" dirty="0"/>
              <a:t>Click to edit Master title style</a:t>
            </a:r>
          </a:p>
        </p:txBody>
      </p:sp>
      <p:sp>
        <p:nvSpPr>
          <p:cNvPr id="3" name="Subtitle 2"/>
          <p:cNvSpPr>
            <a:spLocks noGrp="1"/>
          </p:cNvSpPr>
          <p:nvPr>
            <p:ph type="subTitle" idx="1"/>
          </p:nvPr>
        </p:nvSpPr>
        <p:spPr>
          <a:xfrm>
            <a:off x="771525" y="3602040"/>
            <a:ext cx="8743950" cy="942869"/>
          </a:xfrm>
          <a:solidFill>
            <a:schemeClr val="accent1">
              <a:lumMod val="20000"/>
              <a:lumOff val="80000"/>
            </a:schemeClr>
          </a:solidFill>
        </p:spPr>
        <p:txBody>
          <a:bodyPr>
            <a:normAutofit/>
          </a:bodyPr>
          <a:lstStyle>
            <a:lvl1pPr marL="0" indent="0" algn="l">
              <a:buNone/>
              <a:defRPr sz="20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Footer Placeholder 4">
            <a:extLst>
              <a:ext uri="{FF2B5EF4-FFF2-40B4-BE49-F238E27FC236}">
                <a16:creationId xmlns:a16="http://schemas.microsoft.com/office/drawing/2014/main" id="{0E0B2FFB-2806-43EA-9932-2F9CAEE2D8E9}"/>
              </a:ext>
            </a:extLst>
          </p:cNvPr>
          <p:cNvSpPr>
            <a:spLocks noGrp="1"/>
          </p:cNvSpPr>
          <p:nvPr>
            <p:ph type="ftr" sz="quarter" idx="3"/>
          </p:nvPr>
        </p:nvSpPr>
        <p:spPr>
          <a:xfrm>
            <a:off x="3407570" y="6356354"/>
            <a:ext cx="3471863" cy="365125"/>
          </a:xfrm>
          <a:prstGeom prst="rect">
            <a:avLst/>
          </a:prstGeom>
        </p:spPr>
        <p:txBody>
          <a:bodyPr vert="horz" lIns="91440" tIns="45720" rIns="91440" bIns="45720" rtlCol="0" anchor="ctr"/>
          <a:lstStyle>
            <a:lvl1pPr algn="ctr">
              <a:defRPr sz="1200">
                <a:solidFill>
                  <a:schemeClr val="tx1"/>
                </a:solidFill>
              </a:defRPr>
            </a:lvl1pPr>
          </a:lstStyle>
          <a:p>
            <a:r>
              <a:rPr lang="en-US"/>
              <a:t>Copyright Toby Peters 2018</a:t>
            </a:r>
            <a:endParaRPr lang="en-US" dirty="0"/>
          </a:p>
        </p:txBody>
      </p:sp>
    </p:spTree>
    <p:extLst>
      <p:ext uri="{BB962C8B-B14F-4D97-AF65-F5344CB8AC3E}">
        <p14:creationId xmlns:p14="http://schemas.microsoft.com/office/powerpoint/2010/main" val="1407646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32480" y="371901"/>
            <a:ext cx="4721014" cy="583140"/>
          </a:xfrm>
        </p:spPr>
        <p:txBody>
          <a:bodyPr>
            <a:normAutofit/>
          </a:bodyPr>
          <a:lstStyle>
            <a:lvl1pPr>
              <a:defRPr sz="3400" b="1">
                <a:solidFill>
                  <a:schemeClr val="accent5"/>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4">
            <a:extLst>
              <a:ext uri="{FF2B5EF4-FFF2-40B4-BE49-F238E27FC236}">
                <a16:creationId xmlns:a16="http://schemas.microsoft.com/office/drawing/2014/main" id="{05F525A7-5935-430F-9D11-3151822EE4D2}"/>
              </a:ext>
            </a:extLst>
          </p:cNvPr>
          <p:cNvSpPr>
            <a:spLocks noGrp="1"/>
          </p:cNvSpPr>
          <p:nvPr>
            <p:ph type="ftr" sz="quarter" idx="3"/>
          </p:nvPr>
        </p:nvSpPr>
        <p:spPr>
          <a:xfrm>
            <a:off x="3407570" y="6356354"/>
            <a:ext cx="3471863"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Copyright Toby Peters 2018</a:t>
            </a:r>
          </a:p>
        </p:txBody>
      </p:sp>
    </p:spTree>
    <p:extLst>
      <p:ext uri="{BB962C8B-B14F-4D97-AF65-F5344CB8AC3E}">
        <p14:creationId xmlns:p14="http://schemas.microsoft.com/office/powerpoint/2010/main" val="972616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111757" y="256751"/>
            <a:ext cx="5368456" cy="786342"/>
          </a:xfrm>
        </p:spPr>
        <p:txBody>
          <a:bodyPr>
            <a:normAutofit/>
          </a:bodyPr>
          <a:lstStyle>
            <a:lvl1pPr>
              <a:defRPr sz="3400" b="1">
                <a:solidFill>
                  <a:schemeClr val="accent5"/>
                </a:solidFill>
              </a:defRPr>
            </a:lvl1pPr>
          </a:lstStyle>
          <a:p>
            <a:r>
              <a:rPr lang="en-US" dirty="0"/>
              <a:t>Click to edit Master title style</a:t>
            </a:r>
          </a:p>
        </p:txBody>
      </p:sp>
    </p:spTree>
    <p:extLst>
      <p:ext uri="{BB962C8B-B14F-4D97-AF65-F5344CB8AC3E}">
        <p14:creationId xmlns:p14="http://schemas.microsoft.com/office/powerpoint/2010/main" val="1003228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29213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626517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07232" y="365129"/>
            <a:ext cx="8872538"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07232" y="1825625"/>
            <a:ext cx="8872538"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3407570" y="6356354"/>
            <a:ext cx="3471863"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Copyright Toby Peters 2018</a:t>
            </a:r>
          </a:p>
        </p:txBody>
      </p:sp>
      <p:pic>
        <p:nvPicPr>
          <p:cNvPr id="7" name="Picture 6" descr="T:\E4tech Consulting\Projects\Current\Dearman-ColdEconomy\WIP\Logo2.png">
            <a:extLst>
              <a:ext uri="{FF2B5EF4-FFF2-40B4-BE49-F238E27FC236}">
                <a16:creationId xmlns:a16="http://schemas.microsoft.com/office/drawing/2014/main" id="{9C6FF9F3-6793-4F39-A3FE-57C0E7A8F951}"/>
              </a:ext>
            </a:extLst>
          </p:cNvPr>
          <p:cNvPicPr>
            <a:picLocks noChangeAspect="1" noChangeArrowheads="1"/>
          </p:cNvPicPr>
          <p:nvPr userDrawn="1"/>
        </p:nvPicPr>
        <p:blipFill>
          <a:blip r:embed="rId7" cstate="email">
            <a:extLst>
              <a:ext uri="{28A0092B-C50C-407E-A947-70E740481C1C}">
                <a14:useLocalDpi xmlns:a14="http://schemas.microsoft.com/office/drawing/2010/main"/>
              </a:ext>
            </a:extLst>
          </a:blip>
          <a:srcRect/>
          <a:stretch>
            <a:fillRect/>
          </a:stretch>
        </p:blipFill>
        <p:spPr bwMode="auto">
          <a:xfrm flipH="1">
            <a:off x="8839200" y="6098"/>
            <a:ext cx="1447800" cy="1238883"/>
          </a:xfrm>
          <a:prstGeom prst="rect">
            <a:avLst/>
          </a:prstGeom>
          <a:noFill/>
        </p:spPr>
      </p:pic>
      <p:pic>
        <p:nvPicPr>
          <p:cNvPr id="8" name="Picture 7">
            <a:extLst>
              <a:ext uri="{FF2B5EF4-FFF2-40B4-BE49-F238E27FC236}">
                <a16:creationId xmlns:a16="http://schemas.microsoft.com/office/drawing/2014/main" id="{4F29F83C-CAF0-4928-941E-3054B5257645}"/>
              </a:ext>
            </a:extLst>
          </p:cNvPr>
          <p:cNvPicPr>
            <a:picLocks noChangeAspect="1"/>
          </p:cNvPicPr>
          <p:nvPr userDrawn="1"/>
        </p:nvPicPr>
        <p:blipFill rotWithShape="1">
          <a:blip r:embed="rId8" cstate="email">
            <a:extLst>
              <a:ext uri="{28A0092B-C50C-407E-A947-70E740481C1C}">
                <a14:useLocalDpi xmlns:a14="http://schemas.microsoft.com/office/drawing/2010/main"/>
              </a:ext>
            </a:extLst>
          </a:blip>
          <a:srcRect/>
          <a:stretch/>
        </p:blipFill>
        <p:spPr>
          <a:xfrm>
            <a:off x="-6773" y="-2645"/>
            <a:ext cx="3266103" cy="1214961"/>
          </a:xfrm>
          <a:prstGeom prst="rect">
            <a:avLst/>
          </a:prstGeom>
        </p:spPr>
      </p:pic>
    </p:spTree>
    <p:extLst>
      <p:ext uri="{BB962C8B-B14F-4D97-AF65-F5344CB8AC3E}">
        <p14:creationId xmlns:p14="http://schemas.microsoft.com/office/powerpoint/2010/main" val="19878119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6" r:id="rId3"/>
    <p:sldLayoutId id="2147483667" r:id="rId4"/>
    <p:sldLayoutId id="2147483671"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pn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3.png"/><Relationship Id="rId7"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4.jpg"/><Relationship Id="rId5" Type="http://schemas.openxmlformats.org/officeDocument/2006/relationships/image" Target="../media/image35.png"/><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3.jpg"/><Relationship Id="rId5" Type="http://schemas.openxmlformats.org/officeDocument/2006/relationships/image" Target="../media/image12.tiff"/><Relationship Id="rId4" Type="http://schemas.openxmlformats.org/officeDocument/2006/relationships/image" Target="../media/image11.tiff"/></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2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02474B36-BB18-474F-A442-05503A1A879A}"/>
              </a:ext>
            </a:extLst>
          </p:cNvPr>
          <p:cNvSpPr txBox="1">
            <a:spLocks/>
          </p:cNvSpPr>
          <p:nvPr/>
        </p:nvSpPr>
        <p:spPr>
          <a:xfrm>
            <a:off x="540636" y="4263842"/>
            <a:ext cx="5476001" cy="748104"/>
          </a:xfrm>
          <a:prstGeom prst="rect">
            <a:avLst/>
          </a:prstGeom>
        </p:spPr>
        <p:txBody>
          <a:bodyPr vert="horz" lIns="81280" tIns="40640" rIns="81280" bIns="40640" rtlCol="0" anchor="ctr">
            <a:noAutofit/>
          </a:bodyPr>
          <a:lstStyle>
            <a:lvl1pPr algn="ctr" defTabSz="457200" rtl="0" eaLnBrk="1" latinLnBrk="0" hangingPunct="1">
              <a:spcBef>
                <a:spcPct val="0"/>
              </a:spcBef>
              <a:buNone/>
              <a:defRPr sz="3200" kern="1200" baseline="0">
                <a:solidFill>
                  <a:schemeClr val="tx1"/>
                </a:solidFill>
                <a:latin typeface="Arial"/>
                <a:ea typeface="+mj-ea"/>
                <a:cs typeface="Arial"/>
              </a:defRPr>
            </a:lvl1pPr>
          </a:lstStyle>
          <a:p>
            <a:pPr algn="l"/>
            <a:r>
              <a:rPr lang="en-GB" sz="4800" b="1" dirty="0">
                <a:solidFill>
                  <a:srgbClr val="0191D0"/>
                </a:solidFill>
                <a:latin typeface="+mn-lt"/>
              </a:rPr>
              <a:t>Doing Cold Smarter</a:t>
            </a:r>
          </a:p>
          <a:p>
            <a:pPr algn="l"/>
            <a:endParaRPr lang="en-GB" sz="4800" b="1" dirty="0">
              <a:solidFill>
                <a:srgbClr val="0191D0"/>
              </a:solidFill>
              <a:latin typeface="+mn-lt"/>
            </a:endParaRPr>
          </a:p>
          <a:p>
            <a:pPr algn="l"/>
            <a:endParaRPr lang="en-GB" sz="2800" b="1" dirty="0">
              <a:solidFill>
                <a:srgbClr val="0191D0"/>
              </a:solidFill>
              <a:latin typeface="+mn-lt"/>
            </a:endParaRPr>
          </a:p>
          <a:p>
            <a:pPr algn="l"/>
            <a:endParaRPr lang="en-GB" sz="4800" b="1" dirty="0">
              <a:solidFill>
                <a:srgbClr val="0191D0"/>
              </a:solidFill>
              <a:latin typeface="+mn-lt"/>
            </a:endParaRPr>
          </a:p>
          <a:p>
            <a:pPr algn="l"/>
            <a:endParaRPr lang="en-GB" sz="4800" b="1" dirty="0">
              <a:solidFill>
                <a:srgbClr val="0191D0"/>
              </a:solidFill>
              <a:latin typeface="+mn-lt"/>
            </a:endParaRPr>
          </a:p>
          <a:p>
            <a:pPr algn="l"/>
            <a:r>
              <a:rPr lang="en-GB" sz="1800" dirty="0">
                <a:latin typeface="+mn-lt"/>
              </a:rPr>
              <a:t>Toby Peters</a:t>
            </a:r>
          </a:p>
          <a:p>
            <a:pPr algn="l"/>
            <a:r>
              <a:rPr lang="en-GB" sz="1800" dirty="0">
                <a:latin typeface="+mn-lt"/>
              </a:rPr>
              <a:t>Professor, Cold Economy, University of Birmingham</a:t>
            </a:r>
          </a:p>
        </p:txBody>
      </p:sp>
      <p:pic>
        <p:nvPicPr>
          <p:cNvPr id="12" name="Picture 11" descr="A picture containing vector graphics&#10;&#10;Description automatically generated">
            <a:extLst>
              <a:ext uri="{FF2B5EF4-FFF2-40B4-BE49-F238E27FC236}">
                <a16:creationId xmlns:a16="http://schemas.microsoft.com/office/drawing/2014/main" id="{EB9D87E3-B1C2-BC4E-988F-799AF4B4D4C2}"/>
              </a:ext>
            </a:extLst>
          </p:cNvPr>
          <p:cNvPicPr>
            <a:picLocks noChangeAspect="1"/>
          </p:cNvPicPr>
          <p:nvPr/>
        </p:nvPicPr>
        <p:blipFill rotWithShape="1">
          <a:blip r:embed="rId3">
            <a:extLst>
              <a:ext uri="{28A0092B-C50C-407E-A947-70E740481C1C}">
                <a14:useLocalDpi xmlns:a14="http://schemas.microsoft.com/office/drawing/2010/main" val="0"/>
              </a:ext>
            </a:extLst>
          </a:blip>
          <a:srcRect b="10338"/>
          <a:stretch/>
        </p:blipFill>
        <p:spPr>
          <a:xfrm>
            <a:off x="6270209" y="1474300"/>
            <a:ext cx="3716020" cy="3537646"/>
          </a:xfrm>
          <a:prstGeom prst="rect">
            <a:avLst/>
          </a:prstGeom>
        </p:spPr>
      </p:pic>
      <p:sp>
        <p:nvSpPr>
          <p:cNvPr id="2" name="TextBox 1">
            <a:extLst>
              <a:ext uri="{FF2B5EF4-FFF2-40B4-BE49-F238E27FC236}">
                <a16:creationId xmlns:a16="http://schemas.microsoft.com/office/drawing/2014/main" id="{31BA9FA8-07F7-1447-BB9A-54638893E914}"/>
              </a:ext>
            </a:extLst>
          </p:cNvPr>
          <p:cNvSpPr txBox="1"/>
          <p:nvPr/>
        </p:nvSpPr>
        <p:spPr>
          <a:xfrm>
            <a:off x="7393399" y="2809396"/>
            <a:ext cx="1561080" cy="738664"/>
          </a:xfrm>
          <a:prstGeom prst="rect">
            <a:avLst/>
          </a:prstGeom>
          <a:solidFill>
            <a:schemeClr val="bg1"/>
          </a:solidFill>
        </p:spPr>
        <p:txBody>
          <a:bodyPr wrap="square" rtlCol="0">
            <a:spAutoFit/>
          </a:bodyPr>
          <a:lstStyle/>
          <a:p>
            <a:pPr algn="ctr"/>
            <a:r>
              <a:rPr lang="en-US" sz="1400" dirty="0">
                <a:latin typeface="+mj-lt"/>
              </a:rPr>
              <a:t>EQUITABLE ACCESS to SUSTAINABLE COOLING</a:t>
            </a:r>
          </a:p>
        </p:txBody>
      </p:sp>
      <p:pic>
        <p:nvPicPr>
          <p:cNvPr id="5" name="Picture 4">
            <a:extLst>
              <a:ext uri="{FF2B5EF4-FFF2-40B4-BE49-F238E27FC236}">
                <a16:creationId xmlns:a16="http://schemas.microsoft.com/office/drawing/2014/main" id="{4890E58E-9501-6049-8108-85FA7DD5FC4C}"/>
              </a:ext>
            </a:extLst>
          </p:cNvPr>
          <p:cNvPicPr>
            <a:picLocks noChangeAspect="1"/>
          </p:cNvPicPr>
          <p:nvPr/>
        </p:nvPicPr>
        <p:blipFill rotWithShape="1">
          <a:blip r:embed="rId4"/>
          <a:srcRect l="6777" t="25687" r="11764" b="26875"/>
          <a:stretch/>
        </p:blipFill>
        <p:spPr>
          <a:xfrm>
            <a:off x="0" y="30480"/>
            <a:ext cx="2335521" cy="961759"/>
          </a:xfrm>
          <a:prstGeom prst="rect">
            <a:avLst/>
          </a:prstGeom>
        </p:spPr>
      </p:pic>
    </p:spTree>
    <p:extLst>
      <p:ext uri="{BB962C8B-B14F-4D97-AF65-F5344CB8AC3E}">
        <p14:creationId xmlns:p14="http://schemas.microsoft.com/office/powerpoint/2010/main" val="2130205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0F8BB36-0463-1D4F-B23B-E9A9095A69BF}"/>
              </a:ext>
            </a:extLst>
          </p:cNvPr>
          <p:cNvSpPr/>
          <p:nvPr/>
        </p:nvSpPr>
        <p:spPr>
          <a:xfrm>
            <a:off x="808651" y="2497828"/>
            <a:ext cx="3053739" cy="2800767"/>
          </a:xfrm>
          <a:prstGeom prst="rect">
            <a:avLst/>
          </a:prstGeom>
        </p:spPr>
        <p:txBody>
          <a:bodyPr wrap="square">
            <a:spAutoFit/>
          </a:bodyPr>
          <a:lstStyle/>
          <a:p>
            <a:pPr algn="ctr"/>
            <a:r>
              <a:rPr lang="en-US" sz="2200" dirty="0">
                <a:cs typeface="Arial" panose="020B0604020202020204" pitchFamily="34" charset="0"/>
              </a:rPr>
              <a:t>The question is </a:t>
            </a:r>
            <a:r>
              <a:rPr lang="en-US" sz="2200" i="1" dirty="0">
                <a:cs typeface="Arial" panose="020B0604020202020204" pitchFamily="34" charset="0"/>
              </a:rPr>
              <a:t>‘what is the service we require, and </a:t>
            </a:r>
            <a:r>
              <a:rPr lang="en-US" sz="2200" i="1" dirty="0" err="1">
                <a:cs typeface="Arial" panose="020B0604020202020204" pitchFamily="34" charset="0"/>
              </a:rPr>
              <a:t>backcasting</a:t>
            </a:r>
            <a:r>
              <a:rPr lang="en-US" sz="2200" i="1" dirty="0">
                <a:cs typeface="Arial" panose="020B0604020202020204" pitchFamily="34" charset="0"/>
              </a:rPr>
              <a:t> how can we provide it in the least damaging way’, </a:t>
            </a:r>
            <a:r>
              <a:rPr lang="en-US" sz="2200" dirty="0">
                <a:cs typeface="Arial" panose="020B0604020202020204" pitchFamily="34" charset="0"/>
              </a:rPr>
              <a:t>rather than </a:t>
            </a:r>
            <a:r>
              <a:rPr lang="en-US" sz="2200" i="1" dirty="0">
                <a:cs typeface="Arial" panose="020B0604020202020204" pitchFamily="34" charset="0"/>
              </a:rPr>
              <a:t>‘how much electricity do I need to generate?’</a:t>
            </a:r>
          </a:p>
        </p:txBody>
      </p:sp>
      <p:sp>
        <p:nvSpPr>
          <p:cNvPr id="17" name="Title 1">
            <a:extLst>
              <a:ext uri="{FF2B5EF4-FFF2-40B4-BE49-F238E27FC236}">
                <a16:creationId xmlns:a16="http://schemas.microsoft.com/office/drawing/2014/main" id="{DCF4753B-C5A7-4749-A015-AF88FEA0C3DC}"/>
              </a:ext>
            </a:extLst>
          </p:cNvPr>
          <p:cNvSpPr txBox="1">
            <a:spLocks/>
          </p:cNvSpPr>
          <p:nvPr/>
        </p:nvSpPr>
        <p:spPr>
          <a:xfrm>
            <a:off x="7385384" y="-141846"/>
            <a:ext cx="8318546" cy="73550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400" b="1" kern="1200">
                <a:solidFill>
                  <a:schemeClr val="accent5"/>
                </a:solidFill>
                <a:latin typeface="+mj-lt"/>
                <a:ea typeface="+mj-ea"/>
                <a:cs typeface="+mj-cs"/>
              </a:defRPr>
            </a:lvl1pPr>
          </a:lstStyle>
          <a:p>
            <a:r>
              <a:rPr lang="en-GB" sz="3200" dirty="0">
                <a:solidFill>
                  <a:schemeClr val="accent1"/>
                </a:solidFill>
              </a:rPr>
              <a:t>Think thermally</a:t>
            </a:r>
          </a:p>
        </p:txBody>
      </p:sp>
      <p:pic>
        <p:nvPicPr>
          <p:cNvPr id="20" name="Picture 19">
            <a:extLst>
              <a:ext uri="{FF2B5EF4-FFF2-40B4-BE49-F238E27FC236}">
                <a16:creationId xmlns:a16="http://schemas.microsoft.com/office/drawing/2014/main" id="{755B5FC4-B825-974F-9060-FF7FB8362D58}"/>
              </a:ext>
            </a:extLst>
          </p:cNvPr>
          <p:cNvPicPr>
            <a:picLocks noChangeAspect="1"/>
          </p:cNvPicPr>
          <p:nvPr/>
        </p:nvPicPr>
        <p:blipFill rotWithShape="1">
          <a:blip r:embed="rId3"/>
          <a:srcRect l="6777" t="25687" r="11764" b="26875"/>
          <a:stretch/>
        </p:blipFill>
        <p:spPr>
          <a:xfrm>
            <a:off x="0" y="-53935"/>
            <a:ext cx="2335521" cy="961759"/>
          </a:xfrm>
          <a:prstGeom prst="rect">
            <a:avLst/>
          </a:prstGeom>
        </p:spPr>
      </p:pic>
      <p:grpSp>
        <p:nvGrpSpPr>
          <p:cNvPr id="7" name="Group 6">
            <a:extLst>
              <a:ext uri="{FF2B5EF4-FFF2-40B4-BE49-F238E27FC236}">
                <a16:creationId xmlns:a16="http://schemas.microsoft.com/office/drawing/2014/main" id="{A126326D-BC6B-904C-B697-EB133DDBFD20}"/>
              </a:ext>
            </a:extLst>
          </p:cNvPr>
          <p:cNvGrpSpPr/>
          <p:nvPr/>
        </p:nvGrpSpPr>
        <p:grpSpPr>
          <a:xfrm>
            <a:off x="5143500" y="1488041"/>
            <a:ext cx="3053739" cy="4422843"/>
            <a:chOff x="0" y="0"/>
            <a:chExt cx="2721610" cy="3542298"/>
          </a:xfrm>
        </p:grpSpPr>
        <p:pic>
          <p:nvPicPr>
            <p:cNvPr id="8" name="Picture 7">
              <a:extLst>
                <a:ext uri="{FF2B5EF4-FFF2-40B4-BE49-F238E27FC236}">
                  <a16:creationId xmlns:a16="http://schemas.microsoft.com/office/drawing/2014/main" id="{379D3681-E5C7-884E-AD96-D683C56A1B5B}"/>
                </a:ext>
              </a:extLst>
            </p:cNvPr>
            <p:cNvPicPr/>
            <p:nvPr/>
          </p:nvPicPr>
          <p:blipFill>
            <a:blip r:embed="rId4">
              <a:extLst>
                <a:ext uri="{28A0092B-C50C-407E-A947-70E740481C1C}">
                  <a14:useLocalDpi xmlns:a14="http://schemas.microsoft.com/office/drawing/2010/main"/>
                </a:ext>
              </a:extLst>
            </a:blip>
            <a:srcRect/>
            <a:stretch>
              <a:fillRect/>
            </a:stretch>
          </p:blipFill>
          <p:spPr bwMode="auto">
            <a:xfrm>
              <a:off x="0" y="0"/>
              <a:ext cx="2721610" cy="3241040"/>
            </a:xfrm>
            <a:prstGeom prst="rect">
              <a:avLst/>
            </a:prstGeom>
            <a:noFill/>
            <a:ln>
              <a:noFill/>
            </a:ln>
          </p:spPr>
        </p:pic>
        <p:sp>
          <p:nvSpPr>
            <p:cNvPr id="9" name="Oval 8">
              <a:extLst>
                <a:ext uri="{FF2B5EF4-FFF2-40B4-BE49-F238E27FC236}">
                  <a16:creationId xmlns:a16="http://schemas.microsoft.com/office/drawing/2014/main" id="{5A94910E-1D0C-F447-9A38-D532D4A8A101}"/>
                </a:ext>
              </a:extLst>
            </p:cNvPr>
            <p:cNvSpPr/>
            <p:nvPr/>
          </p:nvSpPr>
          <p:spPr>
            <a:xfrm rot="10800000" flipV="1">
              <a:off x="627854" y="3153641"/>
              <a:ext cx="1644149" cy="388657"/>
            </a:xfrm>
            <a:prstGeom prst="ellipse">
              <a:avLst/>
            </a:prstGeom>
            <a:gradFill>
              <a:gsLst>
                <a:gs pos="0">
                  <a:schemeClr val="accent1">
                    <a:lumMod val="5000"/>
                    <a:lumOff val="95000"/>
                  </a:schemeClr>
                </a:gs>
                <a:gs pos="74000">
                  <a:schemeClr val="accent1">
                    <a:lumMod val="45000"/>
                    <a:lumOff val="55000"/>
                  </a:schemeClr>
                </a:gs>
                <a:gs pos="83000">
                  <a:schemeClr val="accent1">
                    <a:lumMod val="60000"/>
                    <a:lumOff val="40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850" b="1" kern="1200">
                  <a:solidFill>
                    <a:srgbClr val="000000"/>
                  </a:solidFill>
                  <a:effectLst/>
                  <a:ea typeface="Calibri" panose="020F0502020204030204" pitchFamily="34" charset="0"/>
                  <a:cs typeface="Times New Roman" panose="02020603050405020304" pitchFamily="18" charset="0"/>
                </a:rPr>
                <a:t>Financing Cold</a:t>
              </a:r>
              <a:endParaRPr lang="en-GB" sz="1100">
                <a:effectLst/>
                <a:ea typeface="Calibri" panose="020F0502020204030204" pitchFamily="34" charset="0"/>
                <a:cs typeface="Times New Roman" panose="02020603050405020304" pitchFamily="18" charset="0"/>
              </a:endParaRPr>
            </a:p>
          </p:txBody>
        </p:sp>
      </p:grpSp>
      <p:sp>
        <p:nvSpPr>
          <p:cNvPr id="10" name="Oval 9">
            <a:extLst>
              <a:ext uri="{FF2B5EF4-FFF2-40B4-BE49-F238E27FC236}">
                <a16:creationId xmlns:a16="http://schemas.microsoft.com/office/drawing/2014/main" id="{2E0C8A89-82CB-2B4E-8F64-9BD4CDE43519}"/>
              </a:ext>
            </a:extLst>
          </p:cNvPr>
          <p:cNvSpPr/>
          <p:nvPr/>
        </p:nvSpPr>
        <p:spPr>
          <a:xfrm rot="10800000" flipV="1">
            <a:off x="5747384" y="1575298"/>
            <a:ext cx="2045970" cy="361315"/>
          </a:xfrm>
          <a:prstGeom prst="ellipse">
            <a:avLst/>
          </a:prstGeom>
          <a:gradFill>
            <a:gsLst>
              <a:gs pos="0">
                <a:schemeClr val="accent1">
                  <a:lumMod val="5000"/>
                  <a:lumOff val="95000"/>
                </a:schemeClr>
              </a:gs>
              <a:gs pos="74000">
                <a:schemeClr val="accent1">
                  <a:lumMod val="45000"/>
                  <a:lumOff val="55000"/>
                </a:schemeClr>
              </a:gs>
              <a:gs pos="83000">
                <a:schemeClr val="accent1">
                  <a:lumMod val="60000"/>
                  <a:lumOff val="40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07000"/>
              </a:lnSpc>
              <a:spcAft>
                <a:spcPts val="800"/>
              </a:spcAft>
            </a:pPr>
            <a:r>
              <a:rPr lang="en-US" sz="850" b="1" kern="1200" dirty="0">
                <a:solidFill>
                  <a:srgbClr val="000000"/>
                </a:solidFill>
                <a:effectLst/>
                <a:ea typeface="Calibri" panose="020F0502020204030204" pitchFamily="34" charset="0"/>
                <a:cs typeface="Times New Roman" panose="02020603050405020304" pitchFamily="18" charset="0"/>
              </a:rPr>
              <a:t>Planning Cold</a:t>
            </a:r>
            <a:endParaRPr lang="en-GB" sz="11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25860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2528" y="1206243"/>
            <a:ext cx="7186612" cy="646331"/>
          </a:xfrm>
          <a:prstGeom prst="rect">
            <a:avLst/>
          </a:prstGeom>
        </p:spPr>
        <p:txBody>
          <a:bodyPr wrap="square">
            <a:spAutoFit/>
          </a:bodyPr>
          <a:lstStyle/>
          <a:p>
            <a:r>
              <a:rPr lang="en-IN" sz="3600" dirty="0">
                <a:solidFill>
                  <a:schemeClr val="accent1">
                    <a:lumMod val="75000"/>
                  </a:schemeClr>
                </a:solidFill>
                <a:latin typeface="Helvetica Neue Light"/>
                <a:ea typeface="Calibri" charset="0"/>
                <a:cs typeface="Helvetica Neue Light"/>
              </a:rPr>
              <a:t>Sure Chill</a:t>
            </a:r>
            <a:endParaRPr lang="en-US" sz="3600" dirty="0">
              <a:solidFill>
                <a:schemeClr val="accent1">
                  <a:lumMod val="75000"/>
                </a:schemeClr>
              </a:solidFill>
              <a:latin typeface="Helvetica Neue Light"/>
              <a:cs typeface="Helvetica Neue Light"/>
            </a:endParaRPr>
          </a:p>
        </p:txBody>
      </p:sp>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58763" y="2148363"/>
            <a:ext cx="3898900" cy="2959100"/>
          </a:xfrm>
          <a:prstGeom prst="rect">
            <a:avLst/>
          </a:prstGeom>
        </p:spPr>
      </p:pic>
      <p:pic>
        <p:nvPicPr>
          <p:cNvPr id="8" name="Picture 7" descr="A close up of a box&#10;&#10;Description automatically generated">
            <a:extLst>
              <a:ext uri="{FF2B5EF4-FFF2-40B4-BE49-F238E27FC236}">
                <a16:creationId xmlns:a16="http://schemas.microsoft.com/office/drawing/2014/main" id="{959EAB62-B58B-4A41-8C22-8AD90057FF72}"/>
              </a:ext>
            </a:extLst>
          </p:cNvPr>
          <p:cNvPicPr>
            <a:picLocks noChangeAspect="1"/>
          </p:cNvPicPr>
          <p:nvPr/>
        </p:nvPicPr>
        <p:blipFill>
          <a:blip r:embed="rId3"/>
          <a:stretch>
            <a:fillRect/>
          </a:stretch>
        </p:blipFill>
        <p:spPr>
          <a:xfrm>
            <a:off x="5143500" y="2476979"/>
            <a:ext cx="4255441" cy="2393686"/>
          </a:xfrm>
          <a:prstGeom prst="rect">
            <a:avLst/>
          </a:prstGeom>
        </p:spPr>
      </p:pic>
      <p:sp>
        <p:nvSpPr>
          <p:cNvPr id="9" name="Rectangle 8">
            <a:extLst>
              <a:ext uri="{FF2B5EF4-FFF2-40B4-BE49-F238E27FC236}">
                <a16:creationId xmlns:a16="http://schemas.microsoft.com/office/drawing/2014/main" id="{E8CFEA87-1124-F344-890F-EEDEC284E466}"/>
              </a:ext>
            </a:extLst>
          </p:cNvPr>
          <p:cNvSpPr/>
          <p:nvPr/>
        </p:nvSpPr>
        <p:spPr>
          <a:xfrm>
            <a:off x="5178700" y="1227218"/>
            <a:ext cx="7186612" cy="646331"/>
          </a:xfrm>
          <a:prstGeom prst="rect">
            <a:avLst/>
          </a:prstGeom>
        </p:spPr>
        <p:txBody>
          <a:bodyPr wrap="square">
            <a:spAutoFit/>
          </a:bodyPr>
          <a:lstStyle/>
          <a:p>
            <a:r>
              <a:rPr lang="en-IN" sz="3600" dirty="0">
                <a:solidFill>
                  <a:schemeClr val="accent1">
                    <a:lumMod val="75000"/>
                  </a:schemeClr>
                </a:solidFill>
                <a:latin typeface="Helvetica Neue Light"/>
                <a:ea typeface="Calibri" charset="0"/>
                <a:cs typeface="Helvetica Neue Light"/>
              </a:rPr>
              <a:t>Ice Bear</a:t>
            </a:r>
            <a:endParaRPr lang="en-US" sz="3600" dirty="0">
              <a:solidFill>
                <a:schemeClr val="accent1">
                  <a:lumMod val="75000"/>
                </a:schemeClr>
              </a:solidFill>
              <a:latin typeface="Helvetica Neue Light"/>
              <a:cs typeface="Helvetica Neue Light"/>
            </a:endParaRPr>
          </a:p>
        </p:txBody>
      </p:sp>
      <p:sp>
        <p:nvSpPr>
          <p:cNvPr id="10" name="Title 1">
            <a:extLst>
              <a:ext uri="{FF2B5EF4-FFF2-40B4-BE49-F238E27FC236}">
                <a16:creationId xmlns:a16="http://schemas.microsoft.com/office/drawing/2014/main" id="{EBF6D1AF-31BB-5A41-A239-B7BCFA09AC97}"/>
              </a:ext>
            </a:extLst>
          </p:cNvPr>
          <p:cNvSpPr txBox="1">
            <a:spLocks/>
          </p:cNvSpPr>
          <p:nvPr/>
        </p:nvSpPr>
        <p:spPr>
          <a:xfrm>
            <a:off x="7339056" y="83387"/>
            <a:ext cx="8318546" cy="73550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400" b="1" kern="1200">
                <a:solidFill>
                  <a:schemeClr val="accent5"/>
                </a:solidFill>
                <a:latin typeface="+mj-lt"/>
                <a:ea typeface="+mj-ea"/>
                <a:cs typeface="+mj-cs"/>
              </a:defRPr>
            </a:lvl1pPr>
          </a:lstStyle>
          <a:p>
            <a:r>
              <a:rPr lang="en-GB" sz="3200" dirty="0">
                <a:solidFill>
                  <a:schemeClr val="accent1"/>
                </a:solidFill>
              </a:rPr>
              <a:t>Think Thermally</a:t>
            </a:r>
          </a:p>
        </p:txBody>
      </p:sp>
      <p:pic>
        <p:nvPicPr>
          <p:cNvPr id="11" name="Picture 10">
            <a:extLst>
              <a:ext uri="{FF2B5EF4-FFF2-40B4-BE49-F238E27FC236}">
                <a16:creationId xmlns:a16="http://schemas.microsoft.com/office/drawing/2014/main" id="{29B4E698-3493-2C44-8DF5-E827CCF344D1}"/>
              </a:ext>
            </a:extLst>
          </p:cNvPr>
          <p:cNvPicPr>
            <a:picLocks noChangeAspect="1"/>
          </p:cNvPicPr>
          <p:nvPr/>
        </p:nvPicPr>
        <p:blipFill rotWithShape="1">
          <a:blip r:embed="rId4"/>
          <a:srcRect l="6777" t="25687" r="11764" b="26875"/>
          <a:stretch/>
        </p:blipFill>
        <p:spPr>
          <a:xfrm>
            <a:off x="0" y="41823"/>
            <a:ext cx="2335521" cy="961759"/>
          </a:xfrm>
          <a:prstGeom prst="rect">
            <a:avLst/>
          </a:prstGeom>
        </p:spPr>
      </p:pic>
    </p:spTree>
    <p:extLst>
      <p:ext uri="{BB962C8B-B14F-4D97-AF65-F5344CB8AC3E}">
        <p14:creationId xmlns:p14="http://schemas.microsoft.com/office/powerpoint/2010/main" val="39171694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4667" y="1277433"/>
            <a:ext cx="7186612" cy="646331"/>
          </a:xfrm>
          <a:prstGeom prst="rect">
            <a:avLst/>
          </a:prstGeom>
        </p:spPr>
        <p:txBody>
          <a:bodyPr wrap="square">
            <a:spAutoFit/>
          </a:bodyPr>
          <a:lstStyle/>
          <a:p>
            <a:r>
              <a:rPr lang="en-IN" sz="3600" dirty="0">
                <a:solidFill>
                  <a:schemeClr val="accent1">
                    <a:lumMod val="75000"/>
                  </a:schemeClr>
                </a:solidFill>
                <a:latin typeface="Helvetica Neue Light"/>
                <a:ea typeface="Calibri" charset="0"/>
                <a:cs typeface="Helvetica Neue Light"/>
              </a:rPr>
              <a:t>Mobile Cooling</a:t>
            </a:r>
            <a:endParaRPr lang="en-US" sz="3600" dirty="0">
              <a:solidFill>
                <a:schemeClr val="accent1">
                  <a:lumMod val="75000"/>
                </a:schemeClr>
              </a:solidFill>
              <a:latin typeface="Helvetica Neue Light"/>
              <a:cs typeface="Helvetica Neue Light"/>
            </a:endParaRPr>
          </a:p>
        </p:txBody>
      </p:sp>
      <p:sp>
        <p:nvSpPr>
          <p:cNvPr id="9" name="Rectangle 8">
            <a:extLst>
              <a:ext uri="{FF2B5EF4-FFF2-40B4-BE49-F238E27FC236}">
                <a16:creationId xmlns:a16="http://schemas.microsoft.com/office/drawing/2014/main" id="{E8CFEA87-1124-F344-890F-EEDEC284E466}"/>
              </a:ext>
            </a:extLst>
          </p:cNvPr>
          <p:cNvSpPr/>
          <p:nvPr/>
        </p:nvSpPr>
        <p:spPr>
          <a:xfrm>
            <a:off x="5178700" y="1227218"/>
            <a:ext cx="7186612" cy="646331"/>
          </a:xfrm>
          <a:prstGeom prst="rect">
            <a:avLst/>
          </a:prstGeom>
        </p:spPr>
        <p:txBody>
          <a:bodyPr wrap="square">
            <a:spAutoFit/>
          </a:bodyPr>
          <a:lstStyle/>
          <a:p>
            <a:r>
              <a:rPr lang="en-IN" sz="3600" dirty="0">
                <a:solidFill>
                  <a:schemeClr val="accent1">
                    <a:lumMod val="75000"/>
                  </a:schemeClr>
                </a:solidFill>
                <a:latin typeface="Helvetica Neue Light"/>
                <a:ea typeface="Calibri" charset="0"/>
                <a:cs typeface="Helvetica Neue Light"/>
              </a:rPr>
              <a:t>District Cooling</a:t>
            </a:r>
            <a:endParaRPr lang="en-US" sz="3600" dirty="0">
              <a:solidFill>
                <a:schemeClr val="accent1">
                  <a:lumMod val="75000"/>
                </a:schemeClr>
              </a:solidFill>
              <a:latin typeface="Helvetica Neue Light"/>
              <a:cs typeface="Helvetica Neue Light"/>
            </a:endParaRPr>
          </a:p>
        </p:txBody>
      </p:sp>
      <p:sp>
        <p:nvSpPr>
          <p:cNvPr id="10" name="Title 1">
            <a:extLst>
              <a:ext uri="{FF2B5EF4-FFF2-40B4-BE49-F238E27FC236}">
                <a16:creationId xmlns:a16="http://schemas.microsoft.com/office/drawing/2014/main" id="{EBF6D1AF-31BB-5A41-A239-B7BCFA09AC97}"/>
              </a:ext>
            </a:extLst>
          </p:cNvPr>
          <p:cNvSpPr txBox="1">
            <a:spLocks/>
          </p:cNvSpPr>
          <p:nvPr/>
        </p:nvSpPr>
        <p:spPr>
          <a:xfrm>
            <a:off x="7339056" y="83387"/>
            <a:ext cx="8318546" cy="73550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400" b="1" kern="1200">
                <a:solidFill>
                  <a:schemeClr val="accent5"/>
                </a:solidFill>
                <a:latin typeface="+mj-lt"/>
                <a:ea typeface="+mj-ea"/>
                <a:cs typeface="+mj-cs"/>
              </a:defRPr>
            </a:lvl1pPr>
          </a:lstStyle>
          <a:p>
            <a:r>
              <a:rPr lang="en-GB" sz="3200" dirty="0">
                <a:solidFill>
                  <a:schemeClr val="accent1"/>
                </a:solidFill>
              </a:rPr>
              <a:t>Think Thermally</a:t>
            </a:r>
          </a:p>
        </p:txBody>
      </p:sp>
      <p:pic>
        <p:nvPicPr>
          <p:cNvPr id="11" name="Picture 10">
            <a:extLst>
              <a:ext uri="{FF2B5EF4-FFF2-40B4-BE49-F238E27FC236}">
                <a16:creationId xmlns:a16="http://schemas.microsoft.com/office/drawing/2014/main" id="{29B4E698-3493-2C44-8DF5-E827CCF344D1}"/>
              </a:ext>
            </a:extLst>
          </p:cNvPr>
          <p:cNvPicPr>
            <a:picLocks noChangeAspect="1"/>
          </p:cNvPicPr>
          <p:nvPr/>
        </p:nvPicPr>
        <p:blipFill rotWithShape="1">
          <a:blip r:embed="rId2"/>
          <a:srcRect l="6777" t="25687" r="11764" b="26875"/>
          <a:stretch/>
        </p:blipFill>
        <p:spPr>
          <a:xfrm>
            <a:off x="0" y="41823"/>
            <a:ext cx="2335521" cy="961759"/>
          </a:xfrm>
          <a:prstGeom prst="rect">
            <a:avLst/>
          </a:prstGeom>
        </p:spPr>
      </p:pic>
      <p:pic>
        <p:nvPicPr>
          <p:cNvPr id="5" name="Picture 4" descr="A large white building&#10;&#10;Description automatically generated">
            <a:extLst>
              <a:ext uri="{FF2B5EF4-FFF2-40B4-BE49-F238E27FC236}">
                <a16:creationId xmlns:a16="http://schemas.microsoft.com/office/drawing/2014/main" id="{DFEAE322-3458-7540-8631-43EB7AD08BA0}"/>
              </a:ext>
            </a:extLst>
          </p:cNvPr>
          <p:cNvPicPr>
            <a:picLocks noChangeAspect="1"/>
          </p:cNvPicPr>
          <p:nvPr/>
        </p:nvPicPr>
        <p:blipFill>
          <a:blip r:embed="rId3"/>
          <a:stretch>
            <a:fillRect/>
          </a:stretch>
        </p:blipFill>
        <p:spPr>
          <a:xfrm>
            <a:off x="5390444" y="2319269"/>
            <a:ext cx="4896556" cy="2562972"/>
          </a:xfrm>
          <a:prstGeom prst="rect">
            <a:avLst/>
          </a:prstGeom>
        </p:spPr>
      </p:pic>
      <p:pic>
        <p:nvPicPr>
          <p:cNvPr id="7" name="Picture 6" descr="A picture containing outdoor, man, sitting, white&#10;&#10;Description automatically generated">
            <a:extLst>
              <a:ext uri="{FF2B5EF4-FFF2-40B4-BE49-F238E27FC236}">
                <a16:creationId xmlns:a16="http://schemas.microsoft.com/office/drawing/2014/main" id="{C5B5072C-6A4D-C54B-9A89-28E3AA9DBF96}"/>
              </a:ext>
            </a:extLst>
          </p:cNvPr>
          <p:cNvPicPr>
            <a:picLocks noChangeAspect="1"/>
          </p:cNvPicPr>
          <p:nvPr/>
        </p:nvPicPr>
        <p:blipFill>
          <a:blip r:embed="rId4"/>
          <a:stretch>
            <a:fillRect/>
          </a:stretch>
        </p:blipFill>
        <p:spPr>
          <a:xfrm>
            <a:off x="464667" y="2197615"/>
            <a:ext cx="3741708" cy="2806281"/>
          </a:xfrm>
          <a:prstGeom prst="rect">
            <a:avLst/>
          </a:prstGeom>
        </p:spPr>
      </p:pic>
    </p:spTree>
    <p:extLst>
      <p:ext uri="{BB962C8B-B14F-4D97-AF65-F5344CB8AC3E}">
        <p14:creationId xmlns:p14="http://schemas.microsoft.com/office/powerpoint/2010/main" val="5016974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sign&#10;&#10;Description automatically generated">
            <a:extLst>
              <a:ext uri="{FF2B5EF4-FFF2-40B4-BE49-F238E27FC236}">
                <a16:creationId xmlns:a16="http://schemas.microsoft.com/office/drawing/2014/main" id="{B475DF8F-DD50-EC4A-8A67-20999EF38957}"/>
              </a:ext>
            </a:extLst>
          </p:cNvPr>
          <p:cNvPicPr/>
          <p:nvPr/>
        </p:nvPicPr>
        <p:blipFill rotWithShape="1">
          <a:blip r:embed="rId2" cstate="print">
            <a:extLst>
              <a:ext uri="{28A0092B-C50C-407E-A947-70E740481C1C}">
                <a14:useLocalDpi xmlns:a14="http://schemas.microsoft.com/office/drawing/2010/main" val="0"/>
              </a:ext>
            </a:extLst>
          </a:blip>
          <a:srcRect t="1" b="12132"/>
          <a:stretch/>
        </p:blipFill>
        <p:spPr bwMode="auto">
          <a:xfrm>
            <a:off x="4958863" y="1002323"/>
            <a:ext cx="4677508" cy="5152291"/>
          </a:xfrm>
          <a:prstGeom prst="rect">
            <a:avLst/>
          </a:prstGeom>
          <a:noFill/>
          <a:ln>
            <a:noFill/>
          </a:ln>
          <a:extLst>
            <a:ext uri="{53640926-AAD7-44D8-BBD7-CCE9431645EC}">
              <a14:shadowObscured xmlns:a14="http://schemas.microsoft.com/office/drawing/2010/main"/>
            </a:ext>
          </a:extLst>
        </p:spPr>
      </p:pic>
      <p:sp>
        <p:nvSpPr>
          <p:cNvPr id="5" name="Rectangle 4">
            <a:extLst>
              <a:ext uri="{FF2B5EF4-FFF2-40B4-BE49-F238E27FC236}">
                <a16:creationId xmlns:a16="http://schemas.microsoft.com/office/drawing/2014/main" id="{38D3D070-6D9D-804F-8073-693F9EA4ADA1}"/>
              </a:ext>
            </a:extLst>
          </p:cNvPr>
          <p:cNvSpPr/>
          <p:nvPr/>
        </p:nvSpPr>
        <p:spPr>
          <a:xfrm>
            <a:off x="816068" y="2054974"/>
            <a:ext cx="3580086" cy="3046988"/>
          </a:xfrm>
          <a:prstGeom prst="rect">
            <a:avLst/>
          </a:prstGeom>
        </p:spPr>
        <p:txBody>
          <a:bodyPr wrap="square">
            <a:spAutoFit/>
          </a:bodyPr>
          <a:lstStyle/>
          <a:p>
            <a:r>
              <a:rPr lang="en-GB" sz="2400" dirty="0">
                <a:ea typeface="Calibri" panose="020F0502020204030204" pitchFamily="34" charset="0"/>
                <a:cs typeface="Times New Roman" panose="02020603050405020304" pitchFamily="18" charset="0"/>
              </a:rPr>
              <a:t>Currently in the UK there is very limited integration of heating and cooling technologies or systems, largely due to little interactions between the heating and cooling communities nor policy</a:t>
            </a:r>
            <a:r>
              <a:rPr lang="en-GB" sz="2400" dirty="0"/>
              <a:t> </a:t>
            </a:r>
            <a:endParaRPr lang="en-US" sz="2400" dirty="0"/>
          </a:p>
        </p:txBody>
      </p:sp>
      <p:sp>
        <p:nvSpPr>
          <p:cNvPr id="6" name="Title 1">
            <a:extLst>
              <a:ext uri="{FF2B5EF4-FFF2-40B4-BE49-F238E27FC236}">
                <a16:creationId xmlns:a16="http://schemas.microsoft.com/office/drawing/2014/main" id="{210119F3-2516-1048-8611-7E19B529CED9}"/>
              </a:ext>
            </a:extLst>
          </p:cNvPr>
          <p:cNvSpPr txBox="1">
            <a:spLocks/>
          </p:cNvSpPr>
          <p:nvPr/>
        </p:nvSpPr>
        <p:spPr>
          <a:xfrm>
            <a:off x="8233092" y="0"/>
            <a:ext cx="5982992" cy="680981"/>
          </a:xfrm>
          <a:prstGeom prst="rect">
            <a:avLst/>
          </a:prstGeom>
        </p:spPr>
        <p:txBody>
          <a:bodyPr vert="horz" lIns="77153" tIns="38576" rIns="77153" bIns="38576"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accent1"/>
                </a:solidFill>
              </a:rPr>
              <a:t>Integration</a:t>
            </a:r>
          </a:p>
        </p:txBody>
      </p:sp>
      <p:pic>
        <p:nvPicPr>
          <p:cNvPr id="7" name="Picture 6">
            <a:extLst>
              <a:ext uri="{FF2B5EF4-FFF2-40B4-BE49-F238E27FC236}">
                <a16:creationId xmlns:a16="http://schemas.microsoft.com/office/drawing/2014/main" id="{C4C005DA-7936-FF4A-8513-BF65EB061D00}"/>
              </a:ext>
            </a:extLst>
          </p:cNvPr>
          <p:cNvPicPr>
            <a:picLocks noChangeAspect="1"/>
          </p:cNvPicPr>
          <p:nvPr/>
        </p:nvPicPr>
        <p:blipFill rotWithShape="1">
          <a:blip r:embed="rId3"/>
          <a:srcRect l="6777" t="25687" r="11764" b="26875"/>
          <a:stretch/>
        </p:blipFill>
        <p:spPr>
          <a:xfrm>
            <a:off x="0" y="41823"/>
            <a:ext cx="2335521" cy="961759"/>
          </a:xfrm>
          <a:prstGeom prst="rect">
            <a:avLst/>
          </a:prstGeom>
        </p:spPr>
      </p:pic>
    </p:spTree>
    <p:extLst>
      <p:ext uri="{BB962C8B-B14F-4D97-AF65-F5344CB8AC3E}">
        <p14:creationId xmlns:p14="http://schemas.microsoft.com/office/powerpoint/2010/main" val="30255857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itle 1">
            <a:extLst>
              <a:ext uri="{FF2B5EF4-FFF2-40B4-BE49-F238E27FC236}">
                <a16:creationId xmlns:a16="http://schemas.microsoft.com/office/drawing/2014/main" id="{717CDA6C-44CB-784E-B7B4-561E5D3277EE}"/>
              </a:ext>
            </a:extLst>
          </p:cNvPr>
          <p:cNvSpPr txBox="1">
            <a:spLocks/>
          </p:cNvSpPr>
          <p:nvPr/>
        </p:nvSpPr>
        <p:spPr>
          <a:xfrm>
            <a:off x="6492214" y="-56428"/>
            <a:ext cx="5982992" cy="680981"/>
          </a:xfrm>
          <a:prstGeom prst="rect">
            <a:avLst/>
          </a:prstGeom>
        </p:spPr>
        <p:txBody>
          <a:bodyPr vert="horz" lIns="77153" tIns="38576" rIns="77153" bIns="38576"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700" b="1" dirty="0">
                <a:solidFill>
                  <a:schemeClr val="accent1"/>
                </a:solidFill>
              </a:rPr>
              <a:t>Community Cooling Hubs</a:t>
            </a:r>
          </a:p>
        </p:txBody>
      </p:sp>
      <p:pic>
        <p:nvPicPr>
          <p:cNvPr id="41" name="Picture 40">
            <a:extLst>
              <a:ext uri="{FF2B5EF4-FFF2-40B4-BE49-F238E27FC236}">
                <a16:creationId xmlns:a16="http://schemas.microsoft.com/office/drawing/2014/main" id="{941824C9-5875-5B4F-B50F-549D8AB0F09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58910" y="1915030"/>
            <a:ext cx="5244286" cy="3581882"/>
          </a:xfrm>
          <a:prstGeom prst="rect">
            <a:avLst/>
          </a:prstGeom>
        </p:spPr>
      </p:pic>
      <p:sp>
        <p:nvSpPr>
          <p:cNvPr id="42" name="Rectangle 41">
            <a:extLst>
              <a:ext uri="{FF2B5EF4-FFF2-40B4-BE49-F238E27FC236}">
                <a16:creationId xmlns:a16="http://schemas.microsoft.com/office/drawing/2014/main" id="{49C85B79-DCFF-424B-B1BA-B60C669572D4}"/>
              </a:ext>
            </a:extLst>
          </p:cNvPr>
          <p:cNvSpPr/>
          <p:nvPr/>
        </p:nvSpPr>
        <p:spPr>
          <a:xfrm>
            <a:off x="240452" y="1106819"/>
            <a:ext cx="9688739" cy="577466"/>
          </a:xfrm>
          <a:prstGeom prst="rect">
            <a:avLst/>
          </a:prstGeom>
        </p:spPr>
        <p:txBody>
          <a:bodyPr wrap="square">
            <a:spAutoFit/>
          </a:bodyPr>
          <a:lstStyle/>
          <a:p>
            <a:pPr>
              <a:lnSpc>
                <a:spcPct val="106000"/>
              </a:lnSpc>
              <a:spcAft>
                <a:spcPts val="548"/>
              </a:spcAft>
            </a:pPr>
            <a:r>
              <a:rPr lang="en-US" sz="1519" dirty="0">
                <a:latin typeface="Calibri" panose="020F0502020204030204" pitchFamily="34" charset="0"/>
                <a:ea typeface="Calibri" panose="020F0502020204030204" pitchFamily="34" charset="0"/>
                <a:cs typeface="Times New Roman" panose="02020603050405020304" pitchFamily="18" charset="0"/>
              </a:rPr>
              <a:t>Consider cold chains to store and bring fresh produce to urban markets and medicines to villages, in combination with wider community cooling need including for rural health facilities, community shelters or schools in a warming world.</a:t>
            </a:r>
            <a:endParaRPr lang="en-US" sz="1519" dirty="0"/>
          </a:p>
        </p:txBody>
      </p:sp>
      <p:sp>
        <p:nvSpPr>
          <p:cNvPr id="43" name="Rectangle 42">
            <a:extLst>
              <a:ext uri="{FF2B5EF4-FFF2-40B4-BE49-F238E27FC236}">
                <a16:creationId xmlns:a16="http://schemas.microsoft.com/office/drawing/2014/main" id="{51F4C28C-C0C5-1742-8AA0-A5E9AC37D0A1}"/>
              </a:ext>
            </a:extLst>
          </p:cNvPr>
          <p:cNvSpPr/>
          <p:nvPr/>
        </p:nvSpPr>
        <p:spPr>
          <a:xfrm>
            <a:off x="351406" y="1999640"/>
            <a:ext cx="3817784" cy="3657411"/>
          </a:xfrm>
          <a:prstGeom prst="rect">
            <a:avLst/>
          </a:prstGeom>
        </p:spPr>
        <p:txBody>
          <a:bodyPr wrap="square">
            <a:spAutoFit/>
          </a:bodyPr>
          <a:lstStyle/>
          <a:p>
            <a:pPr>
              <a:spcAft>
                <a:spcPts val="675"/>
              </a:spcAft>
            </a:pPr>
            <a:r>
              <a:rPr lang="en-US" sz="1350" dirty="0"/>
              <a:t>Focused on all social and development goals (needs, not technology) and built on community-ownership</a:t>
            </a:r>
          </a:p>
          <a:p>
            <a:pPr>
              <a:spcAft>
                <a:spcPts val="675"/>
              </a:spcAft>
            </a:pPr>
            <a:r>
              <a:rPr lang="en-US" sz="1350" dirty="0"/>
              <a:t>Does not pre-suppose a technology solution but understand the portfolio of needs and sustainable supply</a:t>
            </a:r>
          </a:p>
          <a:p>
            <a:pPr>
              <a:spcAft>
                <a:spcPts val="675"/>
              </a:spcAft>
            </a:pPr>
            <a:r>
              <a:rPr lang="en-US" sz="1350" dirty="0"/>
              <a:t>Considers wider opportunities and unintended consequences of cooling</a:t>
            </a:r>
          </a:p>
          <a:p>
            <a:pPr>
              <a:spcAft>
                <a:spcPts val="675"/>
              </a:spcAft>
            </a:pPr>
            <a:r>
              <a:rPr lang="en-US" sz="1350" dirty="0"/>
              <a:t>Aggregates demand to </a:t>
            </a:r>
            <a:r>
              <a:rPr lang="en-US" sz="1350" dirty="0" err="1"/>
              <a:t>optimise</a:t>
            </a:r>
            <a:r>
              <a:rPr lang="en-US" sz="1350" dirty="0"/>
              <a:t> system efficient energy and resource management</a:t>
            </a:r>
          </a:p>
          <a:p>
            <a:pPr>
              <a:spcAft>
                <a:spcPts val="675"/>
              </a:spcAft>
            </a:pPr>
            <a:r>
              <a:rPr lang="en-US" sz="1350" dirty="0"/>
              <a:t>Stacks (bundles) revenues in business models to </a:t>
            </a:r>
            <a:r>
              <a:rPr lang="en-US" sz="1350" dirty="0" err="1"/>
              <a:t>maximise</a:t>
            </a:r>
            <a:r>
              <a:rPr lang="en-US" sz="1350" dirty="0"/>
              <a:t> economic opportunity</a:t>
            </a:r>
          </a:p>
          <a:p>
            <a:pPr>
              <a:spcAft>
                <a:spcPts val="675"/>
              </a:spcAft>
            </a:pPr>
            <a:r>
              <a:rPr lang="en-US" sz="1350" dirty="0"/>
              <a:t>Communitarian approach bring people together rather than driving technology that cocoons to isolate</a:t>
            </a:r>
          </a:p>
        </p:txBody>
      </p:sp>
      <p:sp>
        <p:nvSpPr>
          <p:cNvPr id="44" name="Oval 43">
            <a:extLst>
              <a:ext uri="{FF2B5EF4-FFF2-40B4-BE49-F238E27FC236}">
                <a16:creationId xmlns:a16="http://schemas.microsoft.com/office/drawing/2014/main" id="{0D8C968D-B120-6645-8572-D9A7E1F943A4}"/>
              </a:ext>
            </a:extLst>
          </p:cNvPr>
          <p:cNvSpPr/>
          <p:nvPr/>
        </p:nvSpPr>
        <p:spPr>
          <a:xfrm>
            <a:off x="4265763" y="3828346"/>
            <a:ext cx="737686" cy="247835"/>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75" dirty="0">
                <a:solidFill>
                  <a:schemeClr val="tx1"/>
                </a:solidFill>
              </a:rPr>
              <a:t>portable </a:t>
            </a:r>
            <a:r>
              <a:rPr lang="en-US" sz="675" dirty="0" err="1">
                <a:solidFill>
                  <a:schemeClr val="tx1"/>
                </a:solidFill>
              </a:rPr>
              <a:t>structres</a:t>
            </a:r>
            <a:r>
              <a:rPr lang="en-US" sz="675" dirty="0">
                <a:solidFill>
                  <a:schemeClr val="tx1"/>
                </a:solidFill>
              </a:rPr>
              <a:t>?</a:t>
            </a:r>
          </a:p>
        </p:txBody>
      </p:sp>
      <p:sp>
        <p:nvSpPr>
          <p:cNvPr id="45" name="Rectangle 44">
            <a:extLst>
              <a:ext uri="{FF2B5EF4-FFF2-40B4-BE49-F238E27FC236}">
                <a16:creationId xmlns:a16="http://schemas.microsoft.com/office/drawing/2014/main" id="{BB8A6A17-8B1E-4A42-8AC7-CD38F63EBE23}"/>
              </a:ext>
            </a:extLst>
          </p:cNvPr>
          <p:cNvSpPr/>
          <p:nvPr/>
        </p:nvSpPr>
        <p:spPr>
          <a:xfrm>
            <a:off x="5551822" y="5007343"/>
            <a:ext cx="2738370" cy="4316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19"/>
          </a:p>
        </p:txBody>
      </p:sp>
      <p:sp>
        <p:nvSpPr>
          <p:cNvPr id="46" name="TextBox 45">
            <a:extLst>
              <a:ext uri="{FF2B5EF4-FFF2-40B4-BE49-F238E27FC236}">
                <a16:creationId xmlns:a16="http://schemas.microsoft.com/office/drawing/2014/main" id="{BE2794A4-A69E-A54B-8BE1-60D7A5BD0262}"/>
              </a:ext>
            </a:extLst>
          </p:cNvPr>
          <p:cNvSpPr txBox="1"/>
          <p:nvPr/>
        </p:nvSpPr>
        <p:spPr>
          <a:xfrm>
            <a:off x="6252319" y="5065218"/>
            <a:ext cx="1020421" cy="274049"/>
          </a:xfrm>
          <a:prstGeom prst="rect">
            <a:avLst/>
          </a:prstGeom>
          <a:noFill/>
        </p:spPr>
        <p:txBody>
          <a:bodyPr wrap="square" rtlCol="0">
            <a:spAutoFit/>
          </a:bodyPr>
          <a:lstStyle/>
          <a:p>
            <a:r>
              <a:rPr lang="en-US" sz="1181" dirty="0"/>
              <a:t>Peters, Kohli</a:t>
            </a:r>
          </a:p>
        </p:txBody>
      </p:sp>
      <p:pic>
        <p:nvPicPr>
          <p:cNvPr id="36" name="Picture 35">
            <a:extLst>
              <a:ext uri="{FF2B5EF4-FFF2-40B4-BE49-F238E27FC236}">
                <a16:creationId xmlns:a16="http://schemas.microsoft.com/office/drawing/2014/main" id="{245DABEF-712F-FD4B-BD8C-6CB9B34C8103}"/>
              </a:ext>
            </a:extLst>
          </p:cNvPr>
          <p:cNvPicPr>
            <a:picLocks noChangeAspect="1"/>
          </p:cNvPicPr>
          <p:nvPr/>
        </p:nvPicPr>
        <p:blipFill rotWithShape="1">
          <a:blip r:embed="rId3"/>
          <a:srcRect l="6777" t="25687" r="11764" b="26875"/>
          <a:stretch/>
        </p:blipFill>
        <p:spPr>
          <a:xfrm>
            <a:off x="0" y="41823"/>
            <a:ext cx="2335521" cy="961759"/>
          </a:xfrm>
          <a:prstGeom prst="rect">
            <a:avLst/>
          </a:prstGeom>
        </p:spPr>
      </p:pic>
    </p:spTree>
    <p:extLst>
      <p:ext uri="{BB962C8B-B14F-4D97-AF65-F5344CB8AC3E}">
        <p14:creationId xmlns:p14="http://schemas.microsoft.com/office/powerpoint/2010/main" val="16703243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D1DE08-510C-6F48-BFBB-5FF223D9004B}"/>
              </a:ext>
            </a:extLst>
          </p:cNvPr>
          <p:cNvSpPr/>
          <p:nvPr/>
        </p:nvSpPr>
        <p:spPr>
          <a:xfrm>
            <a:off x="0" y="1532518"/>
            <a:ext cx="10287000" cy="5429654"/>
          </a:xfrm>
          <a:prstGeom prst="rect">
            <a:avLst/>
          </a:prstGeom>
          <a:solidFill>
            <a:srgbClr val="1E3865">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19"/>
          </a:p>
        </p:txBody>
      </p:sp>
      <p:sp>
        <p:nvSpPr>
          <p:cNvPr id="5" name="TextBox 4">
            <a:extLst>
              <a:ext uri="{FF2B5EF4-FFF2-40B4-BE49-F238E27FC236}">
                <a16:creationId xmlns:a16="http://schemas.microsoft.com/office/drawing/2014/main" id="{69A58535-E515-7043-84B3-019CFEE38006}"/>
              </a:ext>
            </a:extLst>
          </p:cNvPr>
          <p:cNvSpPr txBox="1"/>
          <p:nvPr/>
        </p:nvSpPr>
        <p:spPr>
          <a:xfrm>
            <a:off x="557213" y="1714038"/>
            <a:ext cx="2370084" cy="949106"/>
          </a:xfrm>
          <a:prstGeom prst="rect">
            <a:avLst/>
          </a:prstGeom>
          <a:noFill/>
        </p:spPr>
        <p:txBody>
          <a:bodyPr wrap="square" rtlCol="0">
            <a:spAutoFit/>
          </a:bodyPr>
          <a:lstStyle/>
          <a:p>
            <a:r>
              <a:rPr lang="en-US" sz="1856" b="1" dirty="0">
                <a:solidFill>
                  <a:srgbClr val="20AC99"/>
                </a:solidFill>
                <a:latin typeface="Arial" panose="020B0604020202020204" pitchFamily="34" charset="0"/>
                <a:cs typeface="Arial" panose="020B0604020202020204" pitchFamily="34" charset="0"/>
              </a:rPr>
              <a:t>A DEEPER DIVE ACROSS 3 AREAS OF NEED</a:t>
            </a:r>
          </a:p>
        </p:txBody>
      </p:sp>
      <p:sp>
        <p:nvSpPr>
          <p:cNvPr id="8" name="TextBox 7">
            <a:extLst>
              <a:ext uri="{FF2B5EF4-FFF2-40B4-BE49-F238E27FC236}">
                <a16:creationId xmlns:a16="http://schemas.microsoft.com/office/drawing/2014/main" id="{35A1EEE7-FF0E-004B-A2C9-E98D89C1B5C1}"/>
              </a:ext>
            </a:extLst>
          </p:cNvPr>
          <p:cNvSpPr txBox="1"/>
          <p:nvPr/>
        </p:nvSpPr>
        <p:spPr>
          <a:xfrm>
            <a:off x="557212" y="3399076"/>
            <a:ext cx="2370084" cy="949106"/>
          </a:xfrm>
          <a:prstGeom prst="rect">
            <a:avLst/>
          </a:prstGeom>
          <a:noFill/>
        </p:spPr>
        <p:txBody>
          <a:bodyPr wrap="square" rtlCol="0">
            <a:spAutoFit/>
          </a:bodyPr>
          <a:lstStyle/>
          <a:p>
            <a:r>
              <a:rPr lang="en-US" sz="1856" b="1" dirty="0">
                <a:solidFill>
                  <a:srgbClr val="20AC99"/>
                </a:solidFill>
                <a:latin typeface="Arial" panose="020B0604020202020204" pitchFamily="34" charset="0"/>
                <a:cs typeface="Arial" panose="020B0604020202020204" pitchFamily="34" charset="0"/>
              </a:rPr>
              <a:t>INDICATORS ON HOW TO TRACK PROGRESS</a:t>
            </a:r>
          </a:p>
        </p:txBody>
      </p:sp>
      <p:sp>
        <p:nvSpPr>
          <p:cNvPr id="9" name="TextBox 8">
            <a:extLst>
              <a:ext uri="{FF2B5EF4-FFF2-40B4-BE49-F238E27FC236}">
                <a16:creationId xmlns:a16="http://schemas.microsoft.com/office/drawing/2014/main" id="{F21FE2C3-DD67-9C4E-AD9D-11BAC7C78A72}"/>
              </a:ext>
            </a:extLst>
          </p:cNvPr>
          <p:cNvSpPr txBox="1"/>
          <p:nvPr/>
        </p:nvSpPr>
        <p:spPr>
          <a:xfrm>
            <a:off x="557213" y="5435730"/>
            <a:ext cx="2253057" cy="377924"/>
          </a:xfrm>
          <a:prstGeom prst="rect">
            <a:avLst/>
          </a:prstGeom>
          <a:noFill/>
        </p:spPr>
        <p:txBody>
          <a:bodyPr wrap="square" rtlCol="0">
            <a:spAutoFit/>
          </a:bodyPr>
          <a:lstStyle/>
          <a:p>
            <a:r>
              <a:rPr lang="en-US" sz="1856" b="1" dirty="0">
                <a:solidFill>
                  <a:srgbClr val="20AC99"/>
                </a:solidFill>
                <a:latin typeface="Arial" panose="020B0604020202020204" pitchFamily="34" charset="0"/>
                <a:cs typeface="Arial" panose="020B0604020202020204" pitchFamily="34" charset="0"/>
              </a:rPr>
              <a:t>A TOOL TO:</a:t>
            </a:r>
          </a:p>
        </p:txBody>
      </p:sp>
      <p:sp>
        <p:nvSpPr>
          <p:cNvPr id="11" name="TextBox 10">
            <a:extLst>
              <a:ext uri="{FF2B5EF4-FFF2-40B4-BE49-F238E27FC236}">
                <a16:creationId xmlns:a16="http://schemas.microsoft.com/office/drawing/2014/main" id="{65420C2C-206F-BD4C-B47A-5F43F2F5E5C2}"/>
              </a:ext>
            </a:extLst>
          </p:cNvPr>
          <p:cNvSpPr txBox="1"/>
          <p:nvPr/>
        </p:nvSpPr>
        <p:spPr>
          <a:xfrm>
            <a:off x="2985268" y="1734601"/>
            <a:ext cx="4322789" cy="910442"/>
          </a:xfrm>
          <a:prstGeom prst="rect">
            <a:avLst/>
          </a:prstGeom>
          <a:noFill/>
        </p:spPr>
        <p:txBody>
          <a:bodyPr wrap="square" rtlCol="0">
            <a:spAutoFit/>
          </a:bodyPr>
          <a:lstStyle/>
          <a:p>
            <a:pPr marL="289339" indent="-289339">
              <a:buClr>
                <a:srgbClr val="20AC99"/>
              </a:buClr>
              <a:buFont typeface="Courier New" panose="02070309020205020404" pitchFamily="49" charset="0"/>
              <a:buChar char="o"/>
            </a:pPr>
            <a:r>
              <a:rPr lang="en-US" sz="1772" dirty="0">
                <a:solidFill>
                  <a:schemeClr val="bg1"/>
                </a:solidFill>
                <a:latin typeface="Arial" panose="020B0604020202020204" pitchFamily="34" charset="0"/>
                <a:cs typeface="Arial" panose="020B0604020202020204" pitchFamily="34" charset="0"/>
              </a:rPr>
              <a:t>Human comfort and safety</a:t>
            </a:r>
          </a:p>
          <a:p>
            <a:pPr marL="289339" indent="-289339">
              <a:buClr>
                <a:srgbClr val="20AC99"/>
              </a:buClr>
              <a:buFont typeface="Courier New" panose="02070309020205020404" pitchFamily="49" charset="0"/>
              <a:buChar char="o"/>
            </a:pPr>
            <a:r>
              <a:rPr lang="en-US" sz="1772" dirty="0">
                <a:solidFill>
                  <a:schemeClr val="bg1"/>
                </a:solidFill>
                <a:latin typeface="Arial" panose="020B0604020202020204" pitchFamily="34" charset="0"/>
                <a:cs typeface="Arial" panose="020B0604020202020204" pitchFamily="34" charset="0"/>
              </a:rPr>
              <a:t>Food, nutrition security and agriculture</a:t>
            </a:r>
          </a:p>
          <a:p>
            <a:pPr marL="289339" indent="-289339">
              <a:buClr>
                <a:srgbClr val="20AC99"/>
              </a:buClr>
              <a:buFont typeface="Courier New" panose="02070309020205020404" pitchFamily="49" charset="0"/>
              <a:buChar char="o"/>
            </a:pPr>
            <a:r>
              <a:rPr lang="en-US" sz="1772" dirty="0">
                <a:solidFill>
                  <a:schemeClr val="bg1"/>
                </a:solidFill>
                <a:latin typeface="Arial" panose="020B0604020202020204" pitchFamily="34" charset="0"/>
                <a:cs typeface="Arial" panose="020B0604020202020204" pitchFamily="34" charset="0"/>
              </a:rPr>
              <a:t>Health services</a:t>
            </a:r>
          </a:p>
        </p:txBody>
      </p:sp>
      <p:sp>
        <p:nvSpPr>
          <p:cNvPr id="14" name="TextBox 13">
            <a:extLst>
              <a:ext uri="{FF2B5EF4-FFF2-40B4-BE49-F238E27FC236}">
                <a16:creationId xmlns:a16="http://schemas.microsoft.com/office/drawing/2014/main" id="{2D2832B0-2F9A-AF49-9256-8514C7AE7647}"/>
              </a:ext>
            </a:extLst>
          </p:cNvPr>
          <p:cNvSpPr txBox="1"/>
          <p:nvPr/>
        </p:nvSpPr>
        <p:spPr>
          <a:xfrm>
            <a:off x="2985268" y="3653856"/>
            <a:ext cx="4322789" cy="365036"/>
          </a:xfrm>
          <a:prstGeom prst="rect">
            <a:avLst/>
          </a:prstGeom>
          <a:noFill/>
        </p:spPr>
        <p:txBody>
          <a:bodyPr wrap="square" rtlCol="0">
            <a:spAutoFit/>
          </a:bodyPr>
          <a:lstStyle/>
          <a:p>
            <a:pPr marL="289339" indent="-289339">
              <a:buClr>
                <a:srgbClr val="20AC99"/>
              </a:buClr>
              <a:buFont typeface="Courier New" panose="02070309020205020404" pitchFamily="49" charset="0"/>
              <a:buChar char="o"/>
            </a:pPr>
            <a:r>
              <a:rPr lang="en-US" sz="1772" dirty="0">
                <a:solidFill>
                  <a:schemeClr val="bg1"/>
                </a:solidFill>
                <a:latin typeface="Arial" panose="020B0604020202020204" pitchFamily="34" charset="0"/>
                <a:cs typeface="Arial" panose="020B0604020202020204" pitchFamily="34" charset="0"/>
              </a:rPr>
              <a:t>Using SDGs to benchmarks progress</a:t>
            </a:r>
          </a:p>
        </p:txBody>
      </p:sp>
      <p:sp>
        <p:nvSpPr>
          <p:cNvPr id="15" name="TextBox 14">
            <a:extLst>
              <a:ext uri="{FF2B5EF4-FFF2-40B4-BE49-F238E27FC236}">
                <a16:creationId xmlns:a16="http://schemas.microsoft.com/office/drawing/2014/main" id="{9B93F6AB-E349-2B4E-999D-1B9375D36174}"/>
              </a:ext>
            </a:extLst>
          </p:cNvPr>
          <p:cNvSpPr txBox="1"/>
          <p:nvPr/>
        </p:nvSpPr>
        <p:spPr>
          <a:xfrm>
            <a:off x="2985268" y="4821368"/>
            <a:ext cx="4575572" cy="2001253"/>
          </a:xfrm>
          <a:prstGeom prst="rect">
            <a:avLst/>
          </a:prstGeom>
          <a:noFill/>
        </p:spPr>
        <p:txBody>
          <a:bodyPr wrap="square" rtlCol="0">
            <a:spAutoFit/>
          </a:bodyPr>
          <a:lstStyle/>
          <a:p>
            <a:pPr marL="289339" indent="-289339">
              <a:buClr>
                <a:srgbClr val="20AC99"/>
              </a:buClr>
              <a:buFont typeface="Courier New" panose="02070309020205020404" pitchFamily="49" charset="0"/>
              <a:buChar char="o"/>
            </a:pPr>
            <a:r>
              <a:rPr lang="en-US" sz="1772" dirty="0">
                <a:solidFill>
                  <a:schemeClr val="bg1"/>
                </a:solidFill>
                <a:latin typeface="Arial" panose="020B0604020202020204" pitchFamily="34" charset="0"/>
                <a:cs typeface="Arial" panose="020B0604020202020204" pitchFamily="34" charset="0"/>
              </a:rPr>
              <a:t>Establish a baseline for access to cooling</a:t>
            </a:r>
          </a:p>
          <a:p>
            <a:pPr marL="289339" indent="-289339">
              <a:buClr>
                <a:srgbClr val="20AC99"/>
              </a:buClr>
              <a:buFont typeface="Courier New" panose="02070309020205020404" pitchFamily="49" charset="0"/>
              <a:buChar char="o"/>
            </a:pPr>
            <a:r>
              <a:rPr lang="en-US" sz="1772" dirty="0">
                <a:solidFill>
                  <a:schemeClr val="bg1"/>
                </a:solidFill>
                <a:latin typeface="Arial" panose="020B0604020202020204" pitchFamily="34" charset="0"/>
                <a:cs typeface="Arial" panose="020B0604020202020204" pitchFamily="34" charset="0"/>
              </a:rPr>
              <a:t>Measure the full scope of cooling demand</a:t>
            </a:r>
          </a:p>
          <a:p>
            <a:pPr marL="289339" indent="-289339">
              <a:buClr>
                <a:srgbClr val="20AC99"/>
              </a:buClr>
              <a:buFont typeface="Courier New" panose="02070309020205020404" pitchFamily="49" charset="0"/>
              <a:buChar char="o"/>
            </a:pPr>
            <a:r>
              <a:rPr lang="en-US" sz="1772" dirty="0">
                <a:solidFill>
                  <a:schemeClr val="bg1"/>
                </a:solidFill>
                <a:latin typeface="Arial" panose="020B0604020202020204" pitchFamily="34" charset="0"/>
                <a:cs typeface="Arial" panose="020B0604020202020204" pitchFamily="34" charset="0"/>
              </a:rPr>
              <a:t>Understand impact of </a:t>
            </a:r>
            <a:r>
              <a:rPr lang="en-US" sz="1772" dirty="0" err="1">
                <a:solidFill>
                  <a:schemeClr val="bg1"/>
                </a:solidFill>
                <a:latin typeface="Arial" panose="020B0604020202020204" pitchFamily="34" charset="0"/>
                <a:cs typeface="Arial" panose="020B0604020202020204" pitchFamily="34" charset="0"/>
              </a:rPr>
              <a:t>BaU</a:t>
            </a:r>
            <a:endParaRPr lang="en-US" sz="1772" dirty="0">
              <a:solidFill>
                <a:schemeClr val="bg1"/>
              </a:solidFill>
              <a:latin typeface="Arial" panose="020B0604020202020204" pitchFamily="34" charset="0"/>
              <a:cs typeface="Arial" panose="020B0604020202020204" pitchFamily="34" charset="0"/>
            </a:endParaRPr>
          </a:p>
          <a:p>
            <a:pPr marL="289339" indent="-289339">
              <a:buClr>
                <a:srgbClr val="20AC99"/>
              </a:buClr>
              <a:buFont typeface="Courier New" panose="02070309020205020404" pitchFamily="49" charset="0"/>
              <a:buChar char="o"/>
            </a:pPr>
            <a:r>
              <a:rPr lang="en-US" sz="1772" dirty="0">
                <a:solidFill>
                  <a:schemeClr val="bg1"/>
                </a:solidFill>
                <a:latin typeface="Arial" panose="020B0604020202020204" pitchFamily="34" charset="0"/>
                <a:cs typeface="Arial" panose="020B0604020202020204" pitchFamily="34" charset="0"/>
              </a:rPr>
              <a:t>Aggregate policy, technology, and finance options</a:t>
            </a:r>
          </a:p>
        </p:txBody>
      </p:sp>
      <p:cxnSp>
        <p:nvCxnSpPr>
          <p:cNvPr id="16" name="Straight Connector 15">
            <a:extLst>
              <a:ext uri="{FF2B5EF4-FFF2-40B4-BE49-F238E27FC236}">
                <a16:creationId xmlns:a16="http://schemas.microsoft.com/office/drawing/2014/main" id="{B413411E-0262-9448-97B7-C087A8B67A1B}"/>
              </a:ext>
            </a:extLst>
          </p:cNvPr>
          <p:cNvCxnSpPr>
            <a:cxnSpLocks/>
          </p:cNvCxnSpPr>
          <p:nvPr/>
        </p:nvCxnSpPr>
        <p:spPr>
          <a:xfrm>
            <a:off x="532467" y="2828925"/>
            <a:ext cx="9300085" cy="0"/>
          </a:xfrm>
          <a:prstGeom prst="line">
            <a:avLst/>
          </a:prstGeom>
          <a:ln w="6350">
            <a:solidFill>
              <a:srgbClr val="20AC99"/>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C070EB8-88FA-9F4D-89F3-B2519FDADF6E}"/>
              </a:ext>
            </a:extLst>
          </p:cNvPr>
          <p:cNvCxnSpPr>
            <a:cxnSpLocks/>
          </p:cNvCxnSpPr>
          <p:nvPr/>
        </p:nvCxnSpPr>
        <p:spPr>
          <a:xfrm>
            <a:off x="553899" y="4672012"/>
            <a:ext cx="9300085" cy="0"/>
          </a:xfrm>
          <a:prstGeom prst="line">
            <a:avLst/>
          </a:prstGeom>
          <a:ln w="6350">
            <a:solidFill>
              <a:srgbClr val="20AC99"/>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7F98E4D5-7F0C-B34E-A9E0-109E2546D9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8701" y="5012533"/>
            <a:ext cx="1811598" cy="1644931"/>
          </a:xfrm>
          <a:prstGeom prst="rect">
            <a:avLst/>
          </a:prstGeom>
        </p:spPr>
      </p:pic>
      <p:pic>
        <p:nvPicPr>
          <p:cNvPr id="12" name="Picture 11">
            <a:extLst>
              <a:ext uri="{FF2B5EF4-FFF2-40B4-BE49-F238E27FC236}">
                <a16:creationId xmlns:a16="http://schemas.microsoft.com/office/drawing/2014/main" id="{8FEAB0BD-11CB-8C42-ACE1-F27976A8F0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47680" y="1532518"/>
            <a:ext cx="1503502" cy="1365180"/>
          </a:xfrm>
          <a:prstGeom prst="rect">
            <a:avLst/>
          </a:prstGeom>
        </p:spPr>
      </p:pic>
      <p:pic>
        <p:nvPicPr>
          <p:cNvPr id="6" name="Picture 5">
            <a:extLst>
              <a:ext uri="{FF2B5EF4-FFF2-40B4-BE49-F238E27FC236}">
                <a16:creationId xmlns:a16="http://schemas.microsoft.com/office/drawing/2014/main" id="{6B6F352E-2588-D140-A0D3-6FC5EB70F4F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92357" y="3118616"/>
            <a:ext cx="1469154" cy="1469154"/>
          </a:xfrm>
          <a:prstGeom prst="rect">
            <a:avLst/>
          </a:prstGeom>
        </p:spPr>
      </p:pic>
      <p:sp>
        <p:nvSpPr>
          <p:cNvPr id="18" name="Content Placeholder 33">
            <a:extLst>
              <a:ext uri="{FF2B5EF4-FFF2-40B4-BE49-F238E27FC236}">
                <a16:creationId xmlns:a16="http://schemas.microsoft.com/office/drawing/2014/main" id="{0F567EE2-6DC6-004F-B145-F3613C47DE51}"/>
              </a:ext>
            </a:extLst>
          </p:cNvPr>
          <p:cNvSpPr txBox="1">
            <a:spLocks/>
          </p:cNvSpPr>
          <p:nvPr/>
        </p:nvSpPr>
        <p:spPr>
          <a:xfrm>
            <a:off x="4820998" y="118889"/>
            <a:ext cx="8479532" cy="355399"/>
          </a:xfrm>
          <a:prstGeom prst="rect">
            <a:avLst/>
          </a:prstGeom>
          <a:noFill/>
        </p:spPr>
        <p:txBody>
          <a:bodyPr vert="horz" lIns="137160" tIns="68580" rIns="137160" bIns="6858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856" b="1" dirty="0">
                <a:solidFill>
                  <a:schemeClr val="accent1"/>
                </a:solidFill>
                <a:latin typeface="Arial" panose="020B0604020202020204" pitchFamily="34" charset="0"/>
                <a:cs typeface="Arial" panose="020B0604020202020204" pitchFamily="34" charset="0"/>
              </a:rPr>
              <a:t>THE COOLING FOR ALL NEEDS ASSESSMENT</a:t>
            </a:r>
          </a:p>
        </p:txBody>
      </p:sp>
      <p:pic>
        <p:nvPicPr>
          <p:cNvPr id="19" name="Picture 18">
            <a:extLst>
              <a:ext uri="{FF2B5EF4-FFF2-40B4-BE49-F238E27FC236}">
                <a16:creationId xmlns:a16="http://schemas.microsoft.com/office/drawing/2014/main" id="{236F2102-375B-5C4E-8E00-A02082A79B70}"/>
              </a:ext>
            </a:extLst>
          </p:cNvPr>
          <p:cNvPicPr>
            <a:picLocks noChangeAspect="1"/>
          </p:cNvPicPr>
          <p:nvPr/>
        </p:nvPicPr>
        <p:blipFill rotWithShape="1">
          <a:blip r:embed="rId6"/>
          <a:srcRect l="6777" t="25687" r="11764" b="26875"/>
          <a:stretch/>
        </p:blipFill>
        <p:spPr>
          <a:xfrm>
            <a:off x="0" y="41823"/>
            <a:ext cx="2335521" cy="961759"/>
          </a:xfrm>
          <a:prstGeom prst="rect">
            <a:avLst/>
          </a:prstGeom>
        </p:spPr>
      </p:pic>
      <p:sp>
        <p:nvSpPr>
          <p:cNvPr id="20" name="Rectangle 19">
            <a:extLst>
              <a:ext uri="{FF2B5EF4-FFF2-40B4-BE49-F238E27FC236}">
                <a16:creationId xmlns:a16="http://schemas.microsoft.com/office/drawing/2014/main" id="{D0157B02-7AB7-494E-81B7-58381B2086DF}"/>
              </a:ext>
            </a:extLst>
          </p:cNvPr>
          <p:cNvSpPr/>
          <p:nvPr/>
        </p:nvSpPr>
        <p:spPr>
          <a:xfrm>
            <a:off x="1334983" y="842332"/>
            <a:ext cx="8642394" cy="646331"/>
          </a:xfrm>
          <a:prstGeom prst="rect">
            <a:avLst/>
          </a:prstGeom>
        </p:spPr>
        <p:txBody>
          <a:bodyPr wrap="square">
            <a:spAutoFit/>
          </a:bodyPr>
          <a:lstStyle/>
          <a:p>
            <a:r>
              <a:rPr lang="en-CA" b="1" dirty="0">
                <a:solidFill>
                  <a:schemeClr val="tx1">
                    <a:lumMod val="65000"/>
                    <a:lumOff val="35000"/>
                  </a:schemeClr>
                </a:solidFill>
                <a:latin typeface="Arial" panose="020B0604020202020204" pitchFamily="34" charset="0"/>
                <a:cs typeface="Arial" panose="020B0604020202020204" pitchFamily="34" charset="0"/>
              </a:rPr>
              <a:t>In order for a country, city or community to ensure that the cooling needs of their population are met, they must first understand what those needs are. </a:t>
            </a:r>
          </a:p>
        </p:txBody>
      </p:sp>
      <p:pic>
        <p:nvPicPr>
          <p:cNvPr id="4" name="Picture 3" descr="A close up of a logo&#10;&#10;Description automatically generated">
            <a:extLst>
              <a:ext uri="{FF2B5EF4-FFF2-40B4-BE49-F238E27FC236}">
                <a16:creationId xmlns:a16="http://schemas.microsoft.com/office/drawing/2014/main" id="{D33F69CA-D334-4646-819C-7EC7AFE65B50}"/>
              </a:ext>
            </a:extLst>
          </p:cNvPr>
          <p:cNvPicPr>
            <a:picLocks noChangeAspect="1"/>
          </p:cNvPicPr>
          <p:nvPr/>
        </p:nvPicPr>
        <p:blipFill>
          <a:blip r:embed="rId7"/>
          <a:stretch>
            <a:fillRect/>
          </a:stretch>
        </p:blipFill>
        <p:spPr>
          <a:xfrm>
            <a:off x="400599" y="5942143"/>
            <a:ext cx="592203" cy="725448"/>
          </a:xfrm>
          <a:prstGeom prst="rect">
            <a:avLst/>
          </a:prstGeom>
        </p:spPr>
      </p:pic>
      <p:pic>
        <p:nvPicPr>
          <p:cNvPr id="13" name="Picture 12" descr="A picture containing plate&#10;&#10;Description automatically generated">
            <a:extLst>
              <a:ext uri="{FF2B5EF4-FFF2-40B4-BE49-F238E27FC236}">
                <a16:creationId xmlns:a16="http://schemas.microsoft.com/office/drawing/2014/main" id="{3B291266-816A-A74D-826A-18E5AF0C9019}"/>
              </a:ext>
            </a:extLst>
          </p:cNvPr>
          <p:cNvPicPr>
            <a:picLocks noChangeAspect="1"/>
          </p:cNvPicPr>
          <p:nvPr/>
        </p:nvPicPr>
        <p:blipFill>
          <a:blip r:embed="rId8"/>
          <a:stretch>
            <a:fillRect/>
          </a:stretch>
        </p:blipFill>
        <p:spPr>
          <a:xfrm>
            <a:off x="1161259" y="6008031"/>
            <a:ext cx="1127308" cy="563654"/>
          </a:xfrm>
          <a:prstGeom prst="rect">
            <a:avLst/>
          </a:prstGeom>
        </p:spPr>
      </p:pic>
    </p:spTree>
    <p:extLst>
      <p:ext uri="{BB962C8B-B14F-4D97-AF65-F5344CB8AC3E}">
        <p14:creationId xmlns:p14="http://schemas.microsoft.com/office/powerpoint/2010/main" val="8530882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81A391DD-BB66-6543-9F39-9DEDE406E15B}"/>
              </a:ext>
            </a:extLst>
          </p:cNvPr>
          <p:cNvSpPr txBox="1">
            <a:spLocks/>
          </p:cNvSpPr>
          <p:nvPr/>
        </p:nvSpPr>
        <p:spPr>
          <a:xfrm>
            <a:off x="5849506" y="-27260"/>
            <a:ext cx="7018774" cy="620580"/>
          </a:xfrm>
          <a:prstGeom prst="rect">
            <a:avLst/>
          </a:prstGeom>
        </p:spPr>
        <p:txBody>
          <a:bodyPr vert="horz" lIns="77153" tIns="38576" rIns="77153" bIns="38576" rtlCol="0" anchor="ctr">
            <a:noAutofit/>
          </a:bodyPr>
          <a:lstStyle>
            <a:lvl1pPr algn="l" defTabSz="914400" rtl="0" eaLnBrk="1" latinLnBrk="0" hangingPunct="1">
              <a:lnSpc>
                <a:spcPct val="90000"/>
              </a:lnSpc>
              <a:spcBef>
                <a:spcPct val="0"/>
              </a:spcBef>
              <a:buNone/>
              <a:defRPr sz="3400" b="1" kern="1200">
                <a:solidFill>
                  <a:schemeClr val="accent5"/>
                </a:solidFill>
                <a:latin typeface="+mj-lt"/>
                <a:ea typeface="+mj-ea"/>
                <a:cs typeface="+mj-cs"/>
              </a:defRPr>
            </a:lvl1pPr>
          </a:lstStyle>
          <a:p>
            <a:r>
              <a:rPr lang="en-GB" sz="2700" dirty="0">
                <a:solidFill>
                  <a:schemeClr val="accent1"/>
                </a:solidFill>
              </a:rPr>
              <a:t>Centre for Sustainable Cooling</a:t>
            </a:r>
          </a:p>
        </p:txBody>
      </p:sp>
      <p:sp>
        <p:nvSpPr>
          <p:cNvPr id="4" name="Rectangle 3">
            <a:extLst>
              <a:ext uri="{FF2B5EF4-FFF2-40B4-BE49-F238E27FC236}">
                <a16:creationId xmlns:a16="http://schemas.microsoft.com/office/drawing/2014/main" id="{62D7BFF7-33D5-4A6E-B2EC-AD45FAA99186}"/>
              </a:ext>
            </a:extLst>
          </p:cNvPr>
          <p:cNvSpPr/>
          <p:nvPr/>
        </p:nvSpPr>
        <p:spPr>
          <a:xfrm>
            <a:off x="1040373" y="1286586"/>
            <a:ext cx="3915540" cy="676724"/>
          </a:xfrm>
          <a:prstGeom prst="rect">
            <a:avLst/>
          </a:prstGeom>
        </p:spPr>
        <p:txBody>
          <a:bodyPr wrap="square">
            <a:spAutoFit/>
          </a:bodyPr>
          <a:lstStyle/>
          <a:p>
            <a:endParaRPr lang="en-US" altLang="en-US" sz="1266" dirty="0">
              <a:ea typeface="Times New Roman" panose="02020603050405020304" pitchFamily="18" charset="0"/>
            </a:endParaRPr>
          </a:p>
          <a:p>
            <a:endParaRPr lang="en-US" sz="1266" dirty="0">
              <a:solidFill>
                <a:schemeClr val="tx1">
                  <a:lumMod val="95000"/>
                  <a:lumOff val="5000"/>
                </a:schemeClr>
              </a:solidFill>
              <a:cs typeface="Arial" panose="020B0604020202020204" pitchFamily="34" charset="0"/>
            </a:endParaRPr>
          </a:p>
          <a:p>
            <a:endParaRPr lang="en-US" sz="1266" dirty="0">
              <a:solidFill>
                <a:schemeClr val="tx1">
                  <a:lumMod val="95000"/>
                  <a:lumOff val="5000"/>
                </a:schemeClr>
              </a:solidFill>
              <a:cs typeface="Arial" panose="020B0604020202020204" pitchFamily="34" charset="0"/>
            </a:endParaRPr>
          </a:p>
        </p:txBody>
      </p:sp>
      <p:pic>
        <p:nvPicPr>
          <p:cNvPr id="12" name="Picture 11" descr="A screenshot of a cell phone&#10;&#10;Description automatically generated">
            <a:extLst>
              <a:ext uri="{FF2B5EF4-FFF2-40B4-BE49-F238E27FC236}">
                <a16:creationId xmlns:a16="http://schemas.microsoft.com/office/drawing/2014/main" id="{BACD3470-EC62-124E-8220-65BB6067C9A8}"/>
              </a:ext>
            </a:extLst>
          </p:cNvPr>
          <p:cNvPicPr/>
          <p:nvPr/>
        </p:nvPicPr>
        <p:blipFill rotWithShape="1">
          <a:blip r:embed="rId3">
            <a:extLst>
              <a:ext uri="{28A0092B-C50C-407E-A947-70E740481C1C}">
                <a14:useLocalDpi xmlns:a14="http://schemas.microsoft.com/office/drawing/2010/main" val="0"/>
              </a:ext>
            </a:extLst>
          </a:blip>
          <a:srcRect l="4167" t="2426" r="3422" b="21717"/>
          <a:stretch/>
        </p:blipFill>
        <p:spPr>
          <a:xfrm>
            <a:off x="3879110" y="4062714"/>
            <a:ext cx="6227179" cy="2673752"/>
          </a:xfrm>
          <a:prstGeom prst="rect">
            <a:avLst/>
          </a:prstGeom>
        </p:spPr>
      </p:pic>
      <p:sp>
        <p:nvSpPr>
          <p:cNvPr id="2" name="Rectangle 1">
            <a:extLst>
              <a:ext uri="{FF2B5EF4-FFF2-40B4-BE49-F238E27FC236}">
                <a16:creationId xmlns:a16="http://schemas.microsoft.com/office/drawing/2014/main" id="{80D75D94-90A3-CF43-A3C0-4C56548340C7}"/>
              </a:ext>
            </a:extLst>
          </p:cNvPr>
          <p:cNvSpPr/>
          <p:nvPr/>
        </p:nvSpPr>
        <p:spPr>
          <a:xfrm>
            <a:off x="180711" y="1189268"/>
            <a:ext cx="10106289" cy="3785652"/>
          </a:xfrm>
          <a:prstGeom prst="rect">
            <a:avLst/>
          </a:prstGeom>
        </p:spPr>
        <p:txBody>
          <a:bodyPr wrap="square">
            <a:spAutoFit/>
          </a:bodyPr>
          <a:lstStyle/>
          <a:p>
            <a:r>
              <a:rPr lang="en-GB" sz="1600" dirty="0"/>
              <a:t>20+ global Research institutes working collectively</a:t>
            </a:r>
          </a:p>
          <a:p>
            <a:endParaRPr lang="en-GB" sz="1600" dirty="0"/>
          </a:p>
          <a:p>
            <a:pPr marL="285750" indent="-285750">
              <a:buFont typeface="Arial" panose="020B0604020202020204" pitchFamily="34" charset="0"/>
              <a:buChar char="•"/>
            </a:pPr>
            <a:r>
              <a:rPr lang="en-GB" sz="1600" dirty="0"/>
              <a:t>Establish the fast to market innovation pipeline, including knowledge transfer and in-country manufacture,</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Socio-economically and politically relevant business and finance model innovation</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Define the system of governance, policies and regulatory interventions needed to deliver on deployment strategies </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Create in-market proving grounds in-country for trialling technology mixes at scale and demonstrating impact, providing a launch-pad for accelerated commercial uptake and establish a showcase for investors to have first mover advantage.</a:t>
            </a:r>
          </a:p>
          <a:p>
            <a:endParaRPr lang="en-GB" sz="1600" dirty="0"/>
          </a:p>
          <a:p>
            <a:pPr marL="285750" indent="-285750">
              <a:buFont typeface="Arial" panose="020B0604020202020204" pitchFamily="34" charset="0"/>
              <a:buChar char="•"/>
            </a:pPr>
            <a:r>
              <a:rPr lang="en-GB" sz="1600" dirty="0"/>
              <a:t>Identify future skills and training needs</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Consider unintended consequences</a:t>
            </a:r>
          </a:p>
        </p:txBody>
      </p:sp>
      <p:pic>
        <p:nvPicPr>
          <p:cNvPr id="7" name="Picture 6">
            <a:extLst>
              <a:ext uri="{FF2B5EF4-FFF2-40B4-BE49-F238E27FC236}">
                <a16:creationId xmlns:a16="http://schemas.microsoft.com/office/drawing/2014/main" id="{B3BB3B15-EB72-1740-B2AB-F0E3DB18C06C}"/>
              </a:ext>
            </a:extLst>
          </p:cNvPr>
          <p:cNvPicPr>
            <a:picLocks noChangeAspect="1"/>
          </p:cNvPicPr>
          <p:nvPr/>
        </p:nvPicPr>
        <p:blipFill rotWithShape="1">
          <a:blip r:embed="rId4"/>
          <a:srcRect l="6777" t="25687" r="11764" b="26875"/>
          <a:stretch/>
        </p:blipFill>
        <p:spPr>
          <a:xfrm>
            <a:off x="0" y="41823"/>
            <a:ext cx="2335521" cy="961759"/>
          </a:xfrm>
          <a:prstGeom prst="rect">
            <a:avLst/>
          </a:prstGeom>
        </p:spPr>
      </p:pic>
    </p:spTree>
    <p:extLst>
      <p:ext uri="{BB962C8B-B14F-4D97-AF65-F5344CB8AC3E}">
        <p14:creationId xmlns:p14="http://schemas.microsoft.com/office/powerpoint/2010/main" val="7048856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697F12C-73DC-F648-933E-8F9312DAE14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28857" y="1116558"/>
            <a:ext cx="4120142" cy="3966976"/>
          </a:xfrm>
          <a:prstGeom prst="rect">
            <a:avLst/>
          </a:prstGeom>
        </p:spPr>
      </p:pic>
      <p:sp>
        <p:nvSpPr>
          <p:cNvPr id="8" name="Subtitle 2">
            <a:extLst>
              <a:ext uri="{FF2B5EF4-FFF2-40B4-BE49-F238E27FC236}">
                <a16:creationId xmlns:a16="http://schemas.microsoft.com/office/drawing/2014/main" id="{4F9A8FF9-AF45-4852-A27B-DC780D7F657E}"/>
              </a:ext>
            </a:extLst>
          </p:cNvPr>
          <p:cNvSpPr txBox="1">
            <a:spLocks/>
          </p:cNvSpPr>
          <p:nvPr/>
        </p:nvSpPr>
        <p:spPr>
          <a:xfrm>
            <a:off x="429491" y="5207853"/>
            <a:ext cx="9857509" cy="25479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buNone/>
            </a:pPr>
            <a:r>
              <a:rPr lang="en-US" sz="2000" i="1" dirty="0">
                <a:solidFill>
                  <a:srgbClr val="000000"/>
                </a:solidFill>
                <a:latin typeface="Helvetica Neue" charset="0"/>
                <a:ea typeface="Helvetica Neue" charset="0"/>
                <a:cs typeface="Helvetica Neue" charset="0"/>
              </a:rPr>
              <a:t>“Economic and social development and the environment have to live together; you can no longer have one at the expense of the other. Rather our aim has to be a world where everyone can live well </a:t>
            </a:r>
            <a:r>
              <a:rPr lang="en-US" sz="2000" i="1" u="sng" dirty="0">
                <a:solidFill>
                  <a:srgbClr val="000000"/>
                </a:solidFill>
                <a:latin typeface="Helvetica Neue" charset="0"/>
                <a:ea typeface="Helvetica Neue" charset="0"/>
                <a:cs typeface="Helvetica Neue" charset="0"/>
              </a:rPr>
              <a:t>and</a:t>
            </a:r>
            <a:r>
              <a:rPr lang="en-US" sz="2000" i="1" dirty="0">
                <a:solidFill>
                  <a:srgbClr val="000000"/>
                </a:solidFill>
                <a:latin typeface="Helvetica Neue" charset="0"/>
                <a:ea typeface="Helvetica Neue" charset="0"/>
                <a:cs typeface="Helvetica Neue" charset="0"/>
              </a:rPr>
              <a:t> within the sustainable limits of our planet.</a:t>
            </a:r>
            <a:r>
              <a:rPr lang="en-US" sz="2000" b="1" i="1" dirty="0">
                <a:solidFill>
                  <a:srgbClr val="000000"/>
                </a:solidFill>
                <a:latin typeface="Helvetica Neue" charset="0"/>
                <a:ea typeface="Helvetica Neue" charset="0"/>
                <a:cs typeface="Helvetica Neue" charset="0"/>
              </a:rPr>
              <a:t> </a:t>
            </a:r>
          </a:p>
          <a:p>
            <a:pPr marL="0" indent="0" algn="ctr">
              <a:lnSpc>
                <a:spcPct val="110000"/>
              </a:lnSpc>
              <a:buNone/>
            </a:pPr>
            <a:r>
              <a:rPr lang="en-US" sz="2000" b="1" i="1" dirty="0">
                <a:solidFill>
                  <a:srgbClr val="0070C0"/>
                </a:solidFill>
                <a:latin typeface="Helvetica Neue" charset="0"/>
                <a:ea typeface="Helvetica Neue" charset="0"/>
                <a:cs typeface="Helvetica Neue" charset="0"/>
              </a:rPr>
              <a:t>Cold sits at the nexus of this challenge.”</a:t>
            </a:r>
          </a:p>
        </p:txBody>
      </p:sp>
      <p:sp>
        <p:nvSpPr>
          <p:cNvPr id="12" name="Title 1">
            <a:extLst>
              <a:ext uri="{FF2B5EF4-FFF2-40B4-BE49-F238E27FC236}">
                <a16:creationId xmlns:a16="http://schemas.microsoft.com/office/drawing/2014/main" id="{D33CE46F-21C1-9C47-A94F-9180F57ACA93}"/>
              </a:ext>
            </a:extLst>
          </p:cNvPr>
          <p:cNvSpPr txBox="1">
            <a:spLocks/>
          </p:cNvSpPr>
          <p:nvPr/>
        </p:nvSpPr>
        <p:spPr>
          <a:xfrm>
            <a:off x="4810999" y="30480"/>
            <a:ext cx="5476001" cy="748104"/>
          </a:xfrm>
          <a:prstGeom prst="rect">
            <a:avLst/>
          </a:prstGeom>
        </p:spPr>
        <p:txBody>
          <a:bodyPr vert="horz" lIns="81280" tIns="40640" rIns="81280" bIns="40640" rtlCol="0" anchor="ctr">
            <a:noAutofit/>
          </a:bodyPr>
          <a:lstStyle>
            <a:lvl1pPr algn="ctr" defTabSz="457200" rtl="0" eaLnBrk="1" latinLnBrk="0" hangingPunct="1">
              <a:spcBef>
                <a:spcPct val="0"/>
              </a:spcBef>
              <a:buNone/>
              <a:defRPr sz="3200" kern="1200" baseline="0">
                <a:solidFill>
                  <a:schemeClr val="tx1"/>
                </a:solidFill>
                <a:latin typeface="Arial"/>
                <a:ea typeface="+mj-ea"/>
                <a:cs typeface="Arial"/>
              </a:defRPr>
            </a:lvl1pPr>
          </a:lstStyle>
          <a:p>
            <a:pPr algn="l"/>
            <a:r>
              <a:rPr lang="en-GB" sz="4800" b="1" dirty="0">
                <a:solidFill>
                  <a:srgbClr val="0191D0"/>
                </a:solidFill>
                <a:latin typeface="+mn-lt"/>
              </a:rPr>
              <a:t>Doing Cold Smarter</a:t>
            </a:r>
          </a:p>
        </p:txBody>
      </p:sp>
      <p:pic>
        <p:nvPicPr>
          <p:cNvPr id="13" name="Picture 12">
            <a:extLst>
              <a:ext uri="{FF2B5EF4-FFF2-40B4-BE49-F238E27FC236}">
                <a16:creationId xmlns:a16="http://schemas.microsoft.com/office/drawing/2014/main" id="{39BF82FF-1C01-0D4B-A76B-AB6AA91E5FAA}"/>
              </a:ext>
            </a:extLst>
          </p:cNvPr>
          <p:cNvPicPr>
            <a:picLocks noChangeAspect="1"/>
          </p:cNvPicPr>
          <p:nvPr/>
        </p:nvPicPr>
        <p:blipFill rotWithShape="1">
          <a:blip r:embed="rId4"/>
          <a:srcRect l="6777" t="25687" r="11764" b="26875"/>
          <a:stretch/>
        </p:blipFill>
        <p:spPr>
          <a:xfrm>
            <a:off x="0" y="30480"/>
            <a:ext cx="2335521" cy="961759"/>
          </a:xfrm>
          <a:prstGeom prst="rect">
            <a:avLst/>
          </a:prstGeom>
        </p:spPr>
      </p:pic>
    </p:spTree>
    <p:extLst>
      <p:ext uri="{BB962C8B-B14F-4D97-AF65-F5344CB8AC3E}">
        <p14:creationId xmlns:p14="http://schemas.microsoft.com/office/powerpoint/2010/main" val="33019462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data-centre.jpg"/>
          <p:cNvPicPr>
            <a:picLocks noChangeAspect="1"/>
          </p:cNvPicPr>
          <p:nvPr/>
        </p:nvPicPr>
        <p:blipFill rotWithShape="1">
          <a:blip r:embed="rId3" cstate="email">
            <a:extLst>
              <a:ext uri="{28A0092B-C50C-407E-A947-70E740481C1C}">
                <a14:useLocalDpi xmlns:a14="http://schemas.microsoft.com/office/drawing/2010/main"/>
              </a:ext>
            </a:extLst>
          </a:blip>
          <a:srcRect r="31260" b="31871"/>
          <a:stretch/>
        </p:blipFill>
        <p:spPr>
          <a:xfrm>
            <a:off x="6551435" y="1481385"/>
            <a:ext cx="2370287" cy="1701163"/>
          </a:xfrm>
          <a:prstGeom prst="rect">
            <a:avLst/>
          </a:prstGeom>
        </p:spPr>
      </p:pic>
      <p:pic>
        <p:nvPicPr>
          <p:cNvPr id="13" name="Picture 12" descr="Cold-freezer.jpg"/>
          <p:cNvPicPr>
            <a:picLocks noChangeAspect="1"/>
          </p:cNvPicPr>
          <p:nvPr/>
        </p:nvPicPr>
        <p:blipFill rotWithShape="1">
          <a:blip r:embed="rId4" cstate="email">
            <a:extLst>
              <a:ext uri="{28A0092B-C50C-407E-A947-70E740481C1C}">
                <a14:useLocalDpi xmlns:a14="http://schemas.microsoft.com/office/drawing/2010/main"/>
              </a:ext>
            </a:extLst>
          </a:blip>
          <a:srcRect r="36083" b="32775"/>
          <a:stretch/>
        </p:blipFill>
        <p:spPr>
          <a:xfrm>
            <a:off x="928655" y="1449418"/>
            <a:ext cx="2370287" cy="1638699"/>
          </a:xfrm>
          <a:prstGeom prst="rect">
            <a:avLst/>
          </a:prstGeom>
        </p:spPr>
      </p:pic>
      <p:sp>
        <p:nvSpPr>
          <p:cNvPr id="11" name="Title 1"/>
          <p:cNvSpPr txBox="1">
            <a:spLocks/>
          </p:cNvSpPr>
          <p:nvPr/>
        </p:nvSpPr>
        <p:spPr>
          <a:xfrm>
            <a:off x="6852213" y="46142"/>
            <a:ext cx="3429037" cy="455826"/>
          </a:xfrm>
          <a:prstGeom prst="rect">
            <a:avLst/>
          </a:prstGeom>
        </p:spPr>
        <p:txBody>
          <a:bodyPr vert="horz" lIns="68580" tIns="34290" rIns="68580" bIns="34290" rtlCol="0" anchor="ctr">
            <a:noAutofit/>
          </a:bodyPr>
          <a:lstStyle>
            <a:lvl1pPr algn="ctr" defTabSz="457200" rtl="0" eaLnBrk="1" latinLnBrk="0" hangingPunct="1">
              <a:spcBef>
                <a:spcPct val="0"/>
              </a:spcBef>
              <a:buNone/>
              <a:defRPr sz="3200" kern="1200" baseline="0">
                <a:solidFill>
                  <a:schemeClr val="tx1"/>
                </a:solidFill>
                <a:latin typeface="Arial"/>
                <a:ea typeface="+mj-ea"/>
                <a:cs typeface="Arial"/>
              </a:defRPr>
            </a:lvl1pPr>
          </a:lstStyle>
          <a:p>
            <a:r>
              <a:rPr lang="en-US" dirty="0">
                <a:solidFill>
                  <a:schemeClr val="accent1"/>
                </a:solidFill>
                <a:latin typeface="+mj-lt"/>
              </a:rPr>
              <a:t>Why Cold Matters</a:t>
            </a:r>
            <a:r>
              <a:rPr lang="en-US" sz="2700" dirty="0">
                <a:solidFill>
                  <a:schemeClr val="accent1"/>
                </a:solidFill>
                <a:latin typeface="+mn-lt"/>
              </a:rPr>
              <a:t>?</a:t>
            </a:r>
          </a:p>
        </p:txBody>
      </p:sp>
      <p:sp>
        <p:nvSpPr>
          <p:cNvPr id="6" name="object 3">
            <a:extLst>
              <a:ext uri="{FF2B5EF4-FFF2-40B4-BE49-F238E27FC236}">
                <a16:creationId xmlns:a16="http://schemas.microsoft.com/office/drawing/2014/main" id="{33518D42-EA5F-844C-9093-3A70F57D7CF5}"/>
              </a:ext>
            </a:extLst>
          </p:cNvPr>
          <p:cNvSpPr/>
          <p:nvPr/>
        </p:nvSpPr>
        <p:spPr>
          <a:xfrm>
            <a:off x="3634305" y="1481385"/>
            <a:ext cx="2580362" cy="1574764"/>
          </a:xfrm>
          <a:prstGeom prst="rect">
            <a:avLst/>
          </a:prstGeom>
          <a:blipFill>
            <a:blip r:embed="rId5" cstate="email">
              <a:extLst>
                <a:ext uri="{28A0092B-C50C-407E-A947-70E740481C1C}">
                  <a14:useLocalDpi xmlns:a14="http://schemas.microsoft.com/office/drawing/2010/main"/>
                </a:ext>
              </a:extLst>
            </a:blip>
            <a:srcRect/>
            <a:stretch>
              <a:fillRect t="1" r="-4648" b="-30922"/>
            </a:stretch>
          </a:blipFill>
        </p:spPr>
        <p:txBody>
          <a:bodyPr wrap="square" lIns="0" tIns="0" rIns="0" bIns="0" rtlCol="0"/>
          <a:lstStyle/>
          <a:p>
            <a:endParaRPr/>
          </a:p>
        </p:txBody>
      </p:sp>
      <p:pic>
        <p:nvPicPr>
          <p:cNvPr id="7" name="Picture 6">
            <a:extLst>
              <a:ext uri="{FF2B5EF4-FFF2-40B4-BE49-F238E27FC236}">
                <a16:creationId xmlns:a16="http://schemas.microsoft.com/office/drawing/2014/main" id="{CAAEE0FB-4991-3A40-8350-D15781AD58C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82116" y="3469087"/>
            <a:ext cx="2922767" cy="2399286"/>
          </a:xfrm>
          <a:prstGeom prst="rect">
            <a:avLst/>
          </a:prstGeom>
        </p:spPr>
      </p:pic>
      <p:sp>
        <p:nvSpPr>
          <p:cNvPr id="3" name="Rectangle 2">
            <a:extLst>
              <a:ext uri="{FF2B5EF4-FFF2-40B4-BE49-F238E27FC236}">
                <a16:creationId xmlns:a16="http://schemas.microsoft.com/office/drawing/2014/main" id="{301D7070-BB15-E64A-9A28-638C9E6321CD}"/>
              </a:ext>
            </a:extLst>
          </p:cNvPr>
          <p:cNvSpPr/>
          <p:nvPr/>
        </p:nvSpPr>
        <p:spPr>
          <a:xfrm>
            <a:off x="393617" y="989627"/>
            <a:ext cx="7682594" cy="369332"/>
          </a:xfrm>
          <a:prstGeom prst="rect">
            <a:avLst/>
          </a:prstGeom>
        </p:spPr>
        <p:txBody>
          <a:bodyPr wrap="square">
            <a:spAutoFit/>
          </a:bodyPr>
          <a:lstStyle/>
          <a:p>
            <a:pPr defTabSz="523620">
              <a:spcBef>
                <a:spcPts val="841"/>
              </a:spcBef>
              <a:spcAft>
                <a:spcPts val="715"/>
              </a:spcAft>
            </a:pPr>
            <a:r>
              <a:rPr lang="en-GB" dirty="0">
                <a:ea typeface="Helvetica Neue Light" charset="0"/>
                <a:cs typeface="Helvetica Neue Light" charset="0"/>
              </a:rPr>
              <a:t>Artificial cooling is the backbone of our society – food, health, comfort, data.</a:t>
            </a:r>
            <a:endParaRPr lang="en-GB" dirty="0">
              <a:cs typeface="Helvetica" panose="020B0604020202020204" pitchFamily="34" charset="0"/>
            </a:endParaRPr>
          </a:p>
        </p:txBody>
      </p:sp>
      <p:pic>
        <p:nvPicPr>
          <p:cNvPr id="14" name="Picture 13">
            <a:extLst>
              <a:ext uri="{FF2B5EF4-FFF2-40B4-BE49-F238E27FC236}">
                <a16:creationId xmlns:a16="http://schemas.microsoft.com/office/drawing/2014/main" id="{8EFD327B-2DD2-BE40-9FC4-B6AE5FEE8CC5}"/>
              </a:ext>
            </a:extLst>
          </p:cNvPr>
          <p:cNvPicPr>
            <a:picLocks noChangeAspect="1"/>
          </p:cNvPicPr>
          <p:nvPr/>
        </p:nvPicPr>
        <p:blipFill rotWithShape="1">
          <a:blip r:embed="rId7"/>
          <a:srcRect l="6777" t="25687" r="11764" b="26875"/>
          <a:stretch/>
        </p:blipFill>
        <p:spPr>
          <a:xfrm>
            <a:off x="0" y="0"/>
            <a:ext cx="2335521" cy="961759"/>
          </a:xfrm>
          <a:prstGeom prst="rect">
            <a:avLst/>
          </a:prstGeom>
        </p:spPr>
      </p:pic>
    </p:spTree>
    <p:extLst>
      <p:ext uri="{BB962C8B-B14F-4D97-AF65-F5344CB8AC3E}">
        <p14:creationId xmlns:p14="http://schemas.microsoft.com/office/powerpoint/2010/main" val="39480467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C966511-228D-E340-9B5B-ABD909972D65}"/>
              </a:ext>
            </a:extLst>
          </p:cNvPr>
          <p:cNvSpPr/>
          <p:nvPr/>
        </p:nvSpPr>
        <p:spPr>
          <a:xfrm>
            <a:off x="159911" y="6284851"/>
            <a:ext cx="8954503" cy="800219"/>
          </a:xfrm>
          <a:prstGeom prst="rect">
            <a:avLst/>
          </a:prstGeom>
        </p:spPr>
        <p:txBody>
          <a:bodyPr wrap="square">
            <a:spAutoFit/>
          </a:bodyPr>
          <a:lstStyle/>
          <a:p>
            <a:r>
              <a:rPr lang="en-GB" sz="1400" dirty="0"/>
              <a:t>Source: IEA Report: The Future of Cooling: Opportunities for Energy-efficient Air Conditioning (2018); United Nations, Department of Economic and Social Affairs Population Division (2017); https://</a:t>
            </a:r>
            <a:r>
              <a:rPr lang="en-GB" sz="1400" dirty="0" err="1"/>
              <a:t>www.degreedays.net</a:t>
            </a:r>
            <a:r>
              <a:rPr lang="en-GB" sz="1400" dirty="0"/>
              <a:t>/</a:t>
            </a:r>
          </a:p>
          <a:p>
            <a:endParaRPr lang="en-GB" dirty="0">
              <a:effectLst/>
              <a:latin typeface="Helvetica" pitchFamily="2" charset="0"/>
            </a:endParaRPr>
          </a:p>
        </p:txBody>
      </p:sp>
      <p:pic>
        <p:nvPicPr>
          <p:cNvPr id="6" name="Picture 5" descr="A screenshot of a map&#10;&#10;Description automatically generated">
            <a:extLst>
              <a:ext uri="{FF2B5EF4-FFF2-40B4-BE49-F238E27FC236}">
                <a16:creationId xmlns:a16="http://schemas.microsoft.com/office/drawing/2014/main" id="{B4583740-03AF-D049-858C-5B6DD90D8D32}"/>
              </a:ext>
            </a:extLst>
          </p:cNvPr>
          <p:cNvPicPr>
            <a:picLocks noChangeAspect="1"/>
          </p:cNvPicPr>
          <p:nvPr/>
        </p:nvPicPr>
        <p:blipFill>
          <a:blip r:embed="rId3"/>
          <a:stretch>
            <a:fillRect/>
          </a:stretch>
        </p:blipFill>
        <p:spPr>
          <a:xfrm>
            <a:off x="928255" y="2605309"/>
            <a:ext cx="8607167" cy="3679541"/>
          </a:xfrm>
          <a:prstGeom prst="rect">
            <a:avLst/>
          </a:prstGeom>
          <a:ln w="3175">
            <a:solidFill>
              <a:schemeClr val="tx1"/>
            </a:solidFill>
          </a:ln>
        </p:spPr>
      </p:pic>
      <p:sp>
        <p:nvSpPr>
          <p:cNvPr id="12" name="Title 1">
            <a:extLst>
              <a:ext uri="{FF2B5EF4-FFF2-40B4-BE49-F238E27FC236}">
                <a16:creationId xmlns:a16="http://schemas.microsoft.com/office/drawing/2014/main" id="{DD998D7A-A0BD-1F42-AEA0-3FFD4046AA6E}"/>
              </a:ext>
            </a:extLst>
          </p:cNvPr>
          <p:cNvSpPr txBox="1">
            <a:spLocks/>
          </p:cNvSpPr>
          <p:nvPr/>
        </p:nvSpPr>
        <p:spPr>
          <a:xfrm>
            <a:off x="6936829" y="46142"/>
            <a:ext cx="3344422" cy="455826"/>
          </a:xfrm>
          <a:prstGeom prst="rect">
            <a:avLst/>
          </a:prstGeom>
        </p:spPr>
        <p:txBody>
          <a:bodyPr vert="horz" lIns="68580" tIns="34290" rIns="68580" bIns="34290" rtlCol="0" anchor="ctr">
            <a:noAutofit/>
          </a:bodyPr>
          <a:lstStyle>
            <a:lvl1pPr algn="ctr" defTabSz="457200" rtl="0" eaLnBrk="1" latinLnBrk="0" hangingPunct="1">
              <a:spcBef>
                <a:spcPct val="0"/>
              </a:spcBef>
              <a:buNone/>
              <a:defRPr sz="3200" kern="1200" baseline="0">
                <a:solidFill>
                  <a:schemeClr val="tx1"/>
                </a:solidFill>
                <a:latin typeface="Arial"/>
                <a:ea typeface="+mj-ea"/>
                <a:cs typeface="Arial"/>
              </a:defRPr>
            </a:lvl1pPr>
          </a:lstStyle>
          <a:p>
            <a:r>
              <a:rPr lang="en-US" dirty="0">
                <a:solidFill>
                  <a:schemeClr val="accent1"/>
                </a:solidFill>
                <a:latin typeface="+mn-lt"/>
              </a:rPr>
              <a:t>Why Cold Matters?</a:t>
            </a:r>
          </a:p>
        </p:txBody>
      </p:sp>
      <p:sp>
        <p:nvSpPr>
          <p:cNvPr id="13" name="Rectangle 12">
            <a:extLst>
              <a:ext uri="{FF2B5EF4-FFF2-40B4-BE49-F238E27FC236}">
                <a16:creationId xmlns:a16="http://schemas.microsoft.com/office/drawing/2014/main" id="{084D1784-E930-9F45-BDCD-90F74AC3A256}"/>
              </a:ext>
            </a:extLst>
          </p:cNvPr>
          <p:cNvSpPr/>
          <p:nvPr/>
        </p:nvSpPr>
        <p:spPr>
          <a:xfrm>
            <a:off x="431655" y="1150574"/>
            <a:ext cx="9103767" cy="1205843"/>
          </a:xfrm>
          <a:prstGeom prst="rect">
            <a:avLst/>
          </a:prstGeom>
        </p:spPr>
        <p:txBody>
          <a:bodyPr wrap="square">
            <a:spAutoFit/>
          </a:bodyPr>
          <a:lstStyle/>
          <a:p>
            <a:pPr marL="342900" indent="-342900">
              <a:lnSpc>
                <a:spcPct val="80000"/>
              </a:lnSpc>
              <a:buFont typeface="Arial" panose="020B0604020202020204" pitchFamily="34" charset="0"/>
              <a:buChar char="•"/>
              <a:defRPr/>
            </a:pPr>
            <a:r>
              <a:rPr lang="en-US" kern="0" dirty="0">
                <a:solidFill>
                  <a:sysClr val="windowText" lastClr="000000"/>
                </a:solidFill>
                <a:cs typeface="Arial"/>
              </a:rPr>
              <a:t>Asian Pacific middle class could grow six-fold to 3.2 billion in 2030</a:t>
            </a:r>
          </a:p>
          <a:p>
            <a:pPr>
              <a:lnSpc>
                <a:spcPct val="80000"/>
              </a:lnSpc>
              <a:defRPr/>
            </a:pPr>
            <a:r>
              <a:rPr lang="en-US" kern="0" dirty="0">
                <a:solidFill>
                  <a:sysClr val="windowText" lastClr="000000"/>
                </a:solidFill>
                <a:cs typeface="Arial"/>
              </a:rPr>
              <a:t> </a:t>
            </a:r>
          </a:p>
          <a:p>
            <a:pPr marL="342900" indent="-342900">
              <a:lnSpc>
                <a:spcPct val="80000"/>
              </a:lnSpc>
              <a:buFont typeface="Arial" panose="020B0604020202020204" pitchFamily="34" charset="0"/>
              <a:buChar char="•"/>
              <a:defRPr/>
            </a:pPr>
            <a:r>
              <a:rPr lang="en-US" kern="0" dirty="0">
                <a:solidFill>
                  <a:sysClr val="windowText" lastClr="000000"/>
                </a:solidFill>
                <a:cs typeface="Arial"/>
              </a:rPr>
              <a:t>Spending power could rise from $5 trillion to $33 trillion.</a:t>
            </a:r>
          </a:p>
          <a:p>
            <a:pPr marL="342900" indent="-342900">
              <a:lnSpc>
                <a:spcPct val="80000"/>
              </a:lnSpc>
              <a:buFont typeface="Arial" panose="020B0604020202020204" pitchFamily="34" charset="0"/>
              <a:buChar char="•"/>
              <a:defRPr/>
            </a:pPr>
            <a:endParaRPr lang="en-US" kern="0" dirty="0">
              <a:solidFill>
                <a:sysClr val="windowText" lastClr="000000"/>
              </a:solidFill>
              <a:cs typeface="Arial"/>
            </a:endParaRPr>
          </a:p>
          <a:p>
            <a:pPr marL="342900" indent="-342900">
              <a:lnSpc>
                <a:spcPct val="80000"/>
              </a:lnSpc>
              <a:buFont typeface="Arial" panose="020B0604020202020204" pitchFamily="34" charset="0"/>
              <a:buChar char="•"/>
              <a:defRPr/>
            </a:pPr>
            <a:r>
              <a:rPr lang="en-US" i="1" kern="0" dirty="0">
                <a:solidFill>
                  <a:sysClr val="windowText" lastClr="000000"/>
                </a:solidFill>
                <a:cs typeface="Arial"/>
              </a:rPr>
              <a:t>built on cooling </a:t>
            </a:r>
            <a:r>
              <a:rPr lang="is-IS" i="1" kern="0" dirty="0">
                <a:solidFill>
                  <a:sysClr val="windowText" lastClr="000000"/>
                </a:solidFill>
                <a:cs typeface="Arial"/>
              </a:rPr>
              <a:t>….</a:t>
            </a:r>
            <a:endParaRPr lang="en-US" i="1" kern="0" dirty="0">
              <a:solidFill>
                <a:sysClr val="windowText" lastClr="000000"/>
              </a:solidFill>
              <a:cs typeface="Arial"/>
            </a:endParaRPr>
          </a:p>
        </p:txBody>
      </p:sp>
      <p:pic>
        <p:nvPicPr>
          <p:cNvPr id="7" name="Picture 6">
            <a:extLst>
              <a:ext uri="{FF2B5EF4-FFF2-40B4-BE49-F238E27FC236}">
                <a16:creationId xmlns:a16="http://schemas.microsoft.com/office/drawing/2014/main" id="{47E2949A-4E01-444D-B1C3-84AA581D5E0C}"/>
              </a:ext>
            </a:extLst>
          </p:cNvPr>
          <p:cNvPicPr>
            <a:picLocks noChangeAspect="1"/>
          </p:cNvPicPr>
          <p:nvPr/>
        </p:nvPicPr>
        <p:blipFill rotWithShape="1">
          <a:blip r:embed="rId4"/>
          <a:srcRect l="6777" t="25687" r="11764" b="26875"/>
          <a:stretch/>
        </p:blipFill>
        <p:spPr>
          <a:xfrm>
            <a:off x="0" y="0"/>
            <a:ext cx="2335521" cy="961759"/>
          </a:xfrm>
          <a:prstGeom prst="rect">
            <a:avLst/>
          </a:prstGeom>
        </p:spPr>
      </p:pic>
      <p:sp>
        <p:nvSpPr>
          <p:cNvPr id="2" name="Oval 1">
            <a:extLst>
              <a:ext uri="{FF2B5EF4-FFF2-40B4-BE49-F238E27FC236}">
                <a16:creationId xmlns:a16="http://schemas.microsoft.com/office/drawing/2014/main" id="{17864F7C-7E26-CA45-95B9-9DCE9A14832C}"/>
              </a:ext>
            </a:extLst>
          </p:cNvPr>
          <p:cNvSpPr/>
          <p:nvPr/>
        </p:nvSpPr>
        <p:spPr>
          <a:xfrm>
            <a:off x="5955030" y="2880360"/>
            <a:ext cx="1657350" cy="29718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64462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outdoor, building, person, ground&#10;&#10;Description automatically generated">
            <a:extLst>
              <a:ext uri="{FF2B5EF4-FFF2-40B4-BE49-F238E27FC236}">
                <a16:creationId xmlns:a16="http://schemas.microsoft.com/office/drawing/2014/main" id="{E0CDCD6E-1A5C-8844-9CFD-DDBE9490DA4C}"/>
              </a:ext>
            </a:extLst>
          </p:cNvPr>
          <p:cNvPicPr>
            <a:picLocks noChangeAspect="1"/>
          </p:cNvPicPr>
          <p:nvPr/>
        </p:nvPicPr>
        <p:blipFill>
          <a:blip r:embed="rId3"/>
          <a:stretch>
            <a:fillRect/>
          </a:stretch>
        </p:blipFill>
        <p:spPr>
          <a:xfrm>
            <a:off x="3849934" y="2241186"/>
            <a:ext cx="2930884" cy="2195336"/>
          </a:xfrm>
          <a:prstGeom prst="rect">
            <a:avLst/>
          </a:prstGeom>
        </p:spPr>
      </p:pic>
      <p:sp>
        <p:nvSpPr>
          <p:cNvPr id="15" name="Title 1">
            <a:extLst>
              <a:ext uri="{FF2B5EF4-FFF2-40B4-BE49-F238E27FC236}">
                <a16:creationId xmlns:a16="http://schemas.microsoft.com/office/drawing/2014/main" id="{9841DD79-032F-8149-B279-A868A4EC2058}"/>
              </a:ext>
            </a:extLst>
          </p:cNvPr>
          <p:cNvSpPr txBox="1">
            <a:spLocks/>
          </p:cNvSpPr>
          <p:nvPr/>
        </p:nvSpPr>
        <p:spPr>
          <a:xfrm>
            <a:off x="7289331" y="64521"/>
            <a:ext cx="2997671" cy="455826"/>
          </a:xfrm>
          <a:prstGeom prst="rect">
            <a:avLst/>
          </a:prstGeom>
        </p:spPr>
        <p:txBody>
          <a:bodyPr vert="horz" lIns="68580" tIns="34290" rIns="68580" bIns="34290" rtlCol="0" anchor="ctr">
            <a:noAutofit/>
          </a:bodyPr>
          <a:lstStyle>
            <a:lvl1pPr algn="ctr" defTabSz="457200" rtl="0" eaLnBrk="1" latinLnBrk="0" hangingPunct="1">
              <a:spcBef>
                <a:spcPct val="0"/>
              </a:spcBef>
              <a:buNone/>
              <a:defRPr sz="3200" kern="1200" baseline="0">
                <a:solidFill>
                  <a:schemeClr val="tx1"/>
                </a:solidFill>
                <a:latin typeface="Arial"/>
                <a:ea typeface="+mj-ea"/>
                <a:cs typeface="Arial"/>
              </a:defRPr>
            </a:lvl1pPr>
          </a:lstStyle>
          <a:p>
            <a:r>
              <a:rPr lang="en-US" sz="2700" dirty="0">
                <a:solidFill>
                  <a:schemeClr val="accent1"/>
                </a:solidFill>
                <a:latin typeface="+mn-lt"/>
              </a:rPr>
              <a:t>Why Cold Matters?</a:t>
            </a:r>
          </a:p>
        </p:txBody>
      </p:sp>
      <p:pic>
        <p:nvPicPr>
          <p:cNvPr id="18" name="Picture 17">
            <a:extLst>
              <a:ext uri="{FF2B5EF4-FFF2-40B4-BE49-F238E27FC236}">
                <a16:creationId xmlns:a16="http://schemas.microsoft.com/office/drawing/2014/main" id="{87A9808A-A38D-184A-9C73-49E9289513E7}"/>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049560" y="3325625"/>
            <a:ext cx="2589442" cy="1939582"/>
          </a:xfrm>
          <a:prstGeom prst="rect">
            <a:avLst/>
          </a:prstGeom>
        </p:spPr>
      </p:pic>
      <p:pic>
        <p:nvPicPr>
          <p:cNvPr id="8" name="Picture 7">
            <a:extLst>
              <a:ext uri="{FF2B5EF4-FFF2-40B4-BE49-F238E27FC236}">
                <a16:creationId xmlns:a16="http://schemas.microsoft.com/office/drawing/2014/main" id="{46A7C52C-AA4A-3C4E-B0DD-ACFA2A6DCF87}"/>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55939" y="2235675"/>
            <a:ext cx="3163733" cy="1777377"/>
          </a:xfrm>
          <a:prstGeom prst="rect">
            <a:avLst/>
          </a:prstGeom>
        </p:spPr>
      </p:pic>
      <p:sp>
        <p:nvSpPr>
          <p:cNvPr id="2" name="Rectangle 1">
            <a:extLst>
              <a:ext uri="{FF2B5EF4-FFF2-40B4-BE49-F238E27FC236}">
                <a16:creationId xmlns:a16="http://schemas.microsoft.com/office/drawing/2014/main" id="{A4E6D3D7-E5A7-2540-A1E5-387EB3AF15B8}"/>
              </a:ext>
            </a:extLst>
          </p:cNvPr>
          <p:cNvSpPr/>
          <p:nvPr/>
        </p:nvSpPr>
        <p:spPr>
          <a:xfrm>
            <a:off x="351683" y="5380184"/>
            <a:ext cx="9805307" cy="1107996"/>
          </a:xfrm>
          <a:prstGeom prst="rect">
            <a:avLst/>
          </a:prstGeom>
        </p:spPr>
        <p:txBody>
          <a:bodyPr wrap="square">
            <a:spAutoFit/>
          </a:bodyPr>
          <a:lstStyle/>
          <a:p>
            <a:pPr algn="ctr"/>
            <a:endParaRPr lang="en-GB" dirty="0"/>
          </a:p>
          <a:p>
            <a:pPr algn="ctr"/>
            <a:r>
              <a:rPr lang="en-GB" sz="1600" dirty="0"/>
              <a:t>Access to cooling is not a luxury. It’s about fresh food, safe medicines and protection from heat for populations in a warming world. It is vital for economic productivity, by allowing workers, farmers and students to function effectively in comfortable optimised environments. </a:t>
            </a:r>
            <a:endParaRPr lang="en-US" sz="1600" dirty="0"/>
          </a:p>
        </p:txBody>
      </p:sp>
      <p:sp>
        <p:nvSpPr>
          <p:cNvPr id="11" name="Title 1">
            <a:extLst>
              <a:ext uri="{FF2B5EF4-FFF2-40B4-BE49-F238E27FC236}">
                <a16:creationId xmlns:a16="http://schemas.microsoft.com/office/drawing/2014/main" id="{856AB08E-DC1B-DF4A-9D18-68C9AB7FBFC4}"/>
              </a:ext>
            </a:extLst>
          </p:cNvPr>
          <p:cNvSpPr txBox="1">
            <a:spLocks/>
          </p:cNvSpPr>
          <p:nvPr/>
        </p:nvSpPr>
        <p:spPr>
          <a:xfrm>
            <a:off x="351683" y="623897"/>
            <a:ext cx="10149060" cy="1478755"/>
          </a:xfrm>
          <a:prstGeom prst="rect">
            <a:avLst/>
          </a:prstGeom>
          <a:effectLst/>
        </p:spPr>
        <p:txBody>
          <a:bodyPr vert="horz" lIns="77153" tIns="38576" rIns="77153" bIns="38576"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2000" b="1" dirty="0">
                <a:latin typeface="+mn-lt"/>
              </a:rPr>
              <a:t>More than 1bn people do not have access to cooling … and suffer the consequences</a:t>
            </a:r>
          </a:p>
        </p:txBody>
      </p:sp>
      <p:pic>
        <p:nvPicPr>
          <p:cNvPr id="12" name="Picture 11" descr="A group of people walking in the rain&#10;&#10;Description automatically generated">
            <a:extLst>
              <a:ext uri="{FF2B5EF4-FFF2-40B4-BE49-F238E27FC236}">
                <a16:creationId xmlns:a16="http://schemas.microsoft.com/office/drawing/2014/main" id="{2429F6B1-77A6-3D4F-99AA-D1F77A967EAF}"/>
              </a:ext>
            </a:extLst>
          </p:cNvPr>
          <p:cNvPicPr>
            <a:picLocks noChangeAspect="1"/>
          </p:cNvPicPr>
          <p:nvPr/>
        </p:nvPicPr>
        <p:blipFill>
          <a:blip r:embed="rId6"/>
          <a:stretch>
            <a:fillRect/>
          </a:stretch>
        </p:blipFill>
        <p:spPr>
          <a:xfrm>
            <a:off x="7289331" y="2259428"/>
            <a:ext cx="2893423" cy="2132393"/>
          </a:xfrm>
          <a:prstGeom prst="rect">
            <a:avLst/>
          </a:prstGeom>
        </p:spPr>
      </p:pic>
      <p:pic>
        <p:nvPicPr>
          <p:cNvPr id="13" name="Picture 12">
            <a:extLst>
              <a:ext uri="{FF2B5EF4-FFF2-40B4-BE49-F238E27FC236}">
                <a16:creationId xmlns:a16="http://schemas.microsoft.com/office/drawing/2014/main" id="{4AA57AD6-47D8-EC41-B0C6-94BAFB4E6246}"/>
              </a:ext>
            </a:extLst>
          </p:cNvPr>
          <p:cNvPicPr>
            <a:picLocks noChangeAspect="1"/>
          </p:cNvPicPr>
          <p:nvPr/>
        </p:nvPicPr>
        <p:blipFill rotWithShape="1">
          <a:blip r:embed="rId7"/>
          <a:srcRect l="6777" t="25687" r="11764" b="26875"/>
          <a:stretch/>
        </p:blipFill>
        <p:spPr>
          <a:xfrm>
            <a:off x="0" y="0"/>
            <a:ext cx="2335521" cy="961759"/>
          </a:xfrm>
          <a:prstGeom prst="rect">
            <a:avLst/>
          </a:prstGeom>
        </p:spPr>
      </p:pic>
    </p:spTree>
    <p:extLst>
      <p:ext uri="{BB962C8B-B14F-4D97-AF65-F5344CB8AC3E}">
        <p14:creationId xmlns:p14="http://schemas.microsoft.com/office/powerpoint/2010/main" val="33930445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84632" y="6214942"/>
            <a:ext cx="4299990" cy="222240"/>
          </a:xfrm>
          <a:prstGeom prst="rect">
            <a:avLst/>
          </a:prstGeom>
        </p:spPr>
        <p:txBody>
          <a:bodyPr wrap="square">
            <a:spAutoFit/>
          </a:bodyPr>
          <a:lstStyle/>
          <a:p>
            <a:r>
              <a:rPr lang="en-US" sz="844" b="1" dirty="0">
                <a:solidFill>
                  <a:schemeClr val="bg1"/>
                </a:solidFill>
                <a:latin typeface="Arial" charset="0"/>
                <a:ea typeface="Arial" charset="0"/>
                <a:cs typeface="Arial" charset="0"/>
              </a:rPr>
              <a:t>Source: </a:t>
            </a:r>
            <a:r>
              <a:rPr lang="en-US" sz="844" dirty="0">
                <a:solidFill>
                  <a:schemeClr val="bg1"/>
                </a:solidFill>
                <a:latin typeface="Arial" charset="0"/>
                <a:ea typeface="Arial" charset="0"/>
                <a:cs typeface="Arial" charset="0"/>
              </a:rPr>
              <a:t>Chilling Prospect - Providing Sustainable Cooling for All, SEforALL, 2019</a:t>
            </a:r>
          </a:p>
        </p:txBody>
      </p:sp>
      <p:sp>
        <p:nvSpPr>
          <p:cNvPr id="19" name="TextBox 18">
            <a:extLst>
              <a:ext uri="{FF2B5EF4-FFF2-40B4-BE49-F238E27FC236}">
                <a16:creationId xmlns:a16="http://schemas.microsoft.com/office/drawing/2014/main" id="{CD4F926A-20D1-1148-A8C1-809B2036E5BC}"/>
              </a:ext>
            </a:extLst>
          </p:cNvPr>
          <p:cNvSpPr txBox="1"/>
          <p:nvPr/>
        </p:nvSpPr>
        <p:spPr>
          <a:xfrm>
            <a:off x="147493" y="1148582"/>
            <a:ext cx="10287000" cy="455959"/>
          </a:xfrm>
          <a:prstGeom prst="rect">
            <a:avLst/>
          </a:prstGeom>
          <a:noFill/>
        </p:spPr>
        <p:txBody>
          <a:bodyPr wrap="square" rtlCol="0">
            <a:spAutoFit/>
          </a:bodyPr>
          <a:lstStyle/>
          <a:p>
            <a:pPr algn="ctr"/>
            <a:r>
              <a:rPr lang="en-US" sz="2363" b="1" dirty="0">
                <a:solidFill>
                  <a:srgbClr val="2C4568"/>
                </a:solidFill>
                <a:latin typeface="Arial" panose="020B0604020202020204" pitchFamily="34" charset="0"/>
                <a:cs typeface="Arial" panose="020B0604020202020204" pitchFamily="34" charset="0"/>
              </a:rPr>
              <a:t>POPULATIONS IDENTIFIED IN CHILLING PROSPECTS</a:t>
            </a:r>
          </a:p>
        </p:txBody>
      </p:sp>
      <p:sp>
        <p:nvSpPr>
          <p:cNvPr id="20" name="TextBox 19">
            <a:extLst>
              <a:ext uri="{FF2B5EF4-FFF2-40B4-BE49-F238E27FC236}">
                <a16:creationId xmlns:a16="http://schemas.microsoft.com/office/drawing/2014/main" id="{CB3AFC95-07D3-8F4D-925B-666451084F28}"/>
              </a:ext>
            </a:extLst>
          </p:cNvPr>
          <p:cNvSpPr txBox="1"/>
          <p:nvPr/>
        </p:nvSpPr>
        <p:spPr>
          <a:xfrm>
            <a:off x="144012" y="3925860"/>
            <a:ext cx="2441074" cy="663515"/>
          </a:xfrm>
          <a:prstGeom prst="rect">
            <a:avLst/>
          </a:prstGeom>
          <a:noFill/>
        </p:spPr>
        <p:txBody>
          <a:bodyPr wrap="square" rtlCol="0">
            <a:spAutoFit/>
          </a:bodyPr>
          <a:lstStyle/>
          <a:p>
            <a:pPr algn="ctr"/>
            <a:r>
              <a:rPr lang="en-US" sz="1856" b="1" dirty="0">
                <a:solidFill>
                  <a:srgbClr val="389E47"/>
                </a:solidFill>
                <a:latin typeface="Arial" panose="020B0604020202020204" pitchFamily="34" charset="0"/>
                <a:cs typeface="Arial" panose="020B0604020202020204" pitchFamily="34" charset="0"/>
              </a:rPr>
              <a:t>RURAL</a:t>
            </a:r>
          </a:p>
          <a:p>
            <a:pPr algn="ctr"/>
            <a:r>
              <a:rPr lang="en-US" sz="1856" b="1" dirty="0">
                <a:solidFill>
                  <a:srgbClr val="389E47"/>
                </a:solidFill>
                <a:latin typeface="Arial" panose="020B0604020202020204" pitchFamily="34" charset="0"/>
                <a:cs typeface="Arial" panose="020B0604020202020204" pitchFamily="34" charset="0"/>
              </a:rPr>
              <a:t>POOR</a:t>
            </a:r>
          </a:p>
        </p:txBody>
      </p:sp>
      <p:sp>
        <p:nvSpPr>
          <p:cNvPr id="22" name="TextBox 21">
            <a:extLst>
              <a:ext uri="{FF2B5EF4-FFF2-40B4-BE49-F238E27FC236}">
                <a16:creationId xmlns:a16="http://schemas.microsoft.com/office/drawing/2014/main" id="{8BAA2406-E8DF-084A-A06C-8E2D3D3A0A4F}"/>
              </a:ext>
            </a:extLst>
          </p:cNvPr>
          <p:cNvSpPr txBox="1"/>
          <p:nvPr/>
        </p:nvSpPr>
        <p:spPr>
          <a:xfrm>
            <a:off x="2631553" y="3925860"/>
            <a:ext cx="2441075" cy="663515"/>
          </a:xfrm>
          <a:prstGeom prst="rect">
            <a:avLst/>
          </a:prstGeom>
          <a:noFill/>
        </p:spPr>
        <p:txBody>
          <a:bodyPr wrap="square" rtlCol="0">
            <a:spAutoFit/>
          </a:bodyPr>
          <a:lstStyle/>
          <a:p>
            <a:pPr algn="ctr"/>
            <a:r>
              <a:rPr lang="en-US" sz="1856" b="1" dirty="0">
                <a:solidFill>
                  <a:srgbClr val="D56C2A"/>
                </a:solidFill>
                <a:latin typeface="Arial" panose="020B0604020202020204" pitchFamily="34" charset="0"/>
                <a:cs typeface="Arial" panose="020B0604020202020204" pitchFamily="34" charset="0"/>
              </a:rPr>
              <a:t>URBAN</a:t>
            </a:r>
          </a:p>
          <a:p>
            <a:pPr algn="ctr"/>
            <a:r>
              <a:rPr lang="en-US" sz="1856" b="1" dirty="0">
                <a:solidFill>
                  <a:srgbClr val="D56C2A"/>
                </a:solidFill>
                <a:latin typeface="Arial" panose="020B0604020202020204" pitchFamily="34" charset="0"/>
                <a:cs typeface="Arial" panose="020B0604020202020204" pitchFamily="34" charset="0"/>
              </a:rPr>
              <a:t>POOR</a:t>
            </a:r>
          </a:p>
        </p:txBody>
      </p:sp>
      <p:sp>
        <p:nvSpPr>
          <p:cNvPr id="23" name="TextBox 22">
            <a:extLst>
              <a:ext uri="{FF2B5EF4-FFF2-40B4-BE49-F238E27FC236}">
                <a16:creationId xmlns:a16="http://schemas.microsoft.com/office/drawing/2014/main" id="{11E55EE4-580C-7543-9DCB-9FDB076BC907}"/>
              </a:ext>
            </a:extLst>
          </p:cNvPr>
          <p:cNvSpPr txBox="1"/>
          <p:nvPr/>
        </p:nvSpPr>
        <p:spPr>
          <a:xfrm>
            <a:off x="5198887" y="3925860"/>
            <a:ext cx="2327640" cy="663515"/>
          </a:xfrm>
          <a:prstGeom prst="rect">
            <a:avLst/>
          </a:prstGeom>
          <a:noFill/>
        </p:spPr>
        <p:txBody>
          <a:bodyPr wrap="square" rtlCol="0">
            <a:spAutoFit/>
          </a:bodyPr>
          <a:lstStyle/>
          <a:p>
            <a:pPr algn="ctr"/>
            <a:r>
              <a:rPr lang="en-US" sz="1856" b="1" dirty="0">
                <a:solidFill>
                  <a:srgbClr val="066C9D"/>
                </a:solidFill>
                <a:latin typeface="Arial" panose="020B0604020202020204" pitchFamily="34" charset="0"/>
                <a:cs typeface="Arial" panose="020B0604020202020204" pitchFamily="34" charset="0"/>
              </a:rPr>
              <a:t>LOWER-MIDDLE</a:t>
            </a:r>
          </a:p>
          <a:p>
            <a:pPr algn="ctr"/>
            <a:r>
              <a:rPr lang="en-US" sz="1856" b="1" dirty="0">
                <a:solidFill>
                  <a:srgbClr val="066C9D"/>
                </a:solidFill>
                <a:latin typeface="Arial" panose="020B0604020202020204" pitchFamily="34" charset="0"/>
                <a:cs typeface="Arial" panose="020B0604020202020204" pitchFamily="34" charset="0"/>
              </a:rPr>
              <a:t>INCOME</a:t>
            </a:r>
          </a:p>
        </p:txBody>
      </p:sp>
      <p:pic>
        <p:nvPicPr>
          <p:cNvPr id="3" name="Picture 2">
            <a:extLst>
              <a:ext uri="{FF2B5EF4-FFF2-40B4-BE49-F238E27FC236}">
                <a16:creationId xmlns:a16="http://schemas.microsoft.com/office/drawing/2014/main" id="{78ADD392-B4ED-C94E-8457-1DEE4EAD15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632" y="2391953"/>
            <a:ext cx="1876595" cy="1598858"/>
          </a:xfrm>
          <a:prstGeom prst="rect">
            <a:avLst/>
          </a:prstGeom>
        </p:spPr>
      </p:pic>
      <p:pic>
        <p:nvPicPr>
          <p:cNvPr id="24" name="Picture 23">
            <a:extLst>
              <a:ext uri="{FF2B5EF4-FFF2-40B4-BE49-F238E27FC236}">
                <a16:creationId xmlns:a16="http://schemas.microsoft.com/office/drawing/2014/main" id="{3E6FD348-9058-DD4F-8A08-D63B847E120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919173" y="2391953"/>
            <a:ext cx="1876594" cy="1598858"/>
          </a:xfrm>
          <a:prstGeom prst="rect">
            <a:avLst/>
          </a:prstGeom>
        </p:spPr>
      </p:pic>
      <p:pic>
        <p:nvPicPr>
          <p:cNvPr id="25" name="Picture 24">
            <a:extLst>
              <a:ext uri="{FF2B5EF4-FFF2-40B4-BE49-F238E27FC236}">
                <a16:creationId xmlns:a16="http://schemas.microsoft.com/office/drawing/2014/main" id="{7EC13070-CC6C-2249-A3DE-1EE6A313F81B}"/>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406714" y="2391953"/>
            <a:ext cx="1876594" cy="1598858"/>
          </a:xfrm>
          <a:prstGeom prst="rect">
            <a:avLst/>
          </a:prstGeom>
        </p:spPr>
      </p:pic>
      <p:grpSp>
        <p:nvGrpSpPr>
          <p:cNvPr id="38" name="Group 37">
            <a:extLst>
              <a:ext uri="{FF2B5EF4-FFF2-40B4-BE49-F238E27FC236}">
                <a16:creationId xmlns:a16="http://schemas.microsoft.com/office/drawing/2014/main" id="{A5778D2A-323F-4367-A4D4-E8B15F33C96D}"/>
              </a:ext>
            </a:extLst>
          </p:cNvPr>
          <p:cNvGrpSpPr/>
          <p:nvPr/>
        </p:nvGrpSpPr>
        <p:grpSpPr>
          <a:xfrm>
            <a:off x="144013" y="4654333"/>
            <a:ext cx="2451833" cy="1768358"/>
            <a:chOff x="193159" y="4599848"/>
            <a:chExt cx="3130085" cy="2095832"/>
          </a:xfrm>
        </p:grpSpPr>
        <p:sp>
          <p:nvSpPr>
            <p:cNvPr id="13" name="Rectangle 12">
              <a:extLst>
                <a:ext uri="{FF2B5EF4-FFF2-40B4-BE49-F238E27FC236}">
                  <a16:creationId xmlns:a16="http://schemas.microsoft.com/office/drawing/2014/main" id="{A62E504A-C46E-4768-BEF1-28DC324B5015}"/>
                </a:ext>
              </a:extLst>
            </p:cNvPr>
            <p:cNvSpPr/>
            <p:nvPr/>
          </p:nvSpPr>
          <p:spPr>
            <a:xfrm>
              <a:off x="193159" y="4599848"/>
              <a:ext cx="3125908" cy="2095832"/>
            </a:xfrm>
            <a:prstGeom prst="rect">
              <a:avLst/>
            </a:prstGeom>
            <a:solidFill>
              <a:srgbClr val="38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19" dirty="0"/>
            </a:p>
          </p:txBody>
        </p:sp>
        <p:sp>
          <p:nvSpPr>
            <p:cNvPr id="15" name="TextBox 14">
              <a:extLst>
                <a:ext uri="{FF2B5EF4-FFF2-40B4-BE49-F238E27FC236}">
                  <a16:creationId xmlns:a16="http://schemas.microsoft.com/office/drawing/2014/main" id="{7ED0996A-6D8B-4F60-A009-D678468403A8}"/>
                </a:ext>
              </a:extLst>
            </p:cNvPr>
            <p:cNvSpPr txBox="1"/>
            <p:nvPr/>
          </p:nvSpPr>
          <p:spPr>
            <a:xfrm>
              <a:off x="193159" y="4612627"/>
              <a:ext cx="3130085" cy="2048957"/>
            </a:xfrm>
            <a:prstGeom prst="rect">
              <a:avLst/>
            </a:prstGeom>
            <a:noFill/>
          </p:spPr>
          <p:txBody>
            <a:bodyPr wrap="square" rtlCol="0">
              <a:spAutoFit/>
            </a:bodyPr>
            <a:lstStyle/>
            <a:p>
              <a:pPr marL="241116" indent="-241116">
                <a:buFont typeface="Arial" panose="020B0604020202020204" pitchFamily="34" charset="0"/>
                <a:buChar char="•"/>
              </a:pPr>
              <a:r>
                <a:rPr lang="en-US" sz="1519" dirty="0">
                  <a:solidFill>
                    <a:schemeClr val="bg1"/>
                  </a:solidFill>
                  <a:latin typeface="Arial" panose="020B0604020202020204" pitchFamily="34" charset="0"/>
                  <a:cs typeface="Arial" panose="020B0604020202020204" pitchFamily="34" charset="0"/>
                </a:rPr>
                <a:t>Likely to be subsistence farmers without access to an intact cold chain; </a:t>
              </a:r>
            </a:p>
            <a:p>
              <a:pPr marL="241116" indent="-241116">
                <a:buFont typeface="Arial" panose="020B0604020202020204" pitchFamily="34" charset="0"/>
                <a:buChar char="•"/>
              </a:pPr>
              <a:r>
                <a:rPr lang="en-US" sz="1519" dirty="0">
                  <a:solidFill>
                    <a:schemeClr val="bg1"/>
                  </a:solidFill>
                  <a:latin typeface="Arial" panose="020B0604020202020204" pitchFamily="34" charset="0"/>
                  <a:cs typeface="Arial" panose="020B0604020202020204" pitchFamily="34" charset="0"/>
                </a:rPr>
                <a:t>may lack access to electricity and properly stored vaccines.</a:t>
              </a:r>
            </a:p>
          </p:txBody>
        </p:sp>
      </p:grpSp>
      <p:grpSp>
        <p:nvGrpSpPr>
          <p:cNvPr id="37" name="Group 36">
            <a:extLst>
              <a:ext uri="{FF2B5EF4-FFF2-40B4-BE49-F238E27FC236}">
                <a16:creationId xmlns:a16="http://schemas.microsoft.com/office/drawing/2014/main" id="{57FD4FD8-FC70-4A45-B865-77C07136ECAC}"/>
              </a:ext>
            </a:extLst>
          </p:cNvPr>
          <p:cNvGrpSpPr/>
          <p:nvPr/>
        </p:nvGrpSpPr>
        <p:grpSpPr>
          <a:xfrm>
            <a:off x="2631553" y="4654333"/>
            <a:ext cx="2451833" cy="1768358"/>
            <a:chOff x="3685201" y="4599848"/>
            <a:chExt cx="3130085" cy="2095832"/>
          </a:xfrm>
        </p:grpSpPr>
        <p:sp>
          <p:nvSpPr>
            <p:cNvPr id="16" name="Rectangle 15">
              <a:extLst>
                <a:ext uri="{FF2B5EF4-FFF2-40B4-BE49-F238E27FC236}">
                  <a16:creationId xmlns:a16="http://schemas.microsoft.com/office/drawing/2014/main" id="{0B30CA6D-735A-4984-AD57-5F1090E68020}"/>
                </a:ext>
              </a:extLst>
            </p:cNvPr>
            <p:cNvSpPr/>
            <p:nvPr/>
          </p:nvSpPr>
          <p:spPr>
            <a:xfrm>
              <a:off x="3685201" y="4599848"/>
              <a:ext cx="3125908" cy="2095832"/>
            </a:xfrm>
            <a:prstGeom prst="rect">
              <a:avLst/>
            </a:prstGeom>
            <a:solidFill>
              <a:srgbClr val="D56C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19" dirty="0"/>
            </a:p>
          </p:txBody>
        </p:sp>
        <p:sp>
          <p:nvSpPr>
            <p:cNvPr id="17" name="TextBox 16">
              <a:extLst>
                <a:ext uri="{FF2B5EF4-FFF2-40B4-BE49-F238E27FC236}">
                  <a16:creationId xmlns:a16="http://schemas.microsoft.com/office/drawing/2014/main" id="{E565E9DE-6DBD-4766-B28D-6AB344810C75}"/>
                </a:ext>
              </a:extLst>
            </p:cNvPr>
            <p:cNvSpPr txBox="1"/>
            <p:nvPr/>
          </p:nvSpPr>
          <p:spPr>
            <a:xfrm>
              <a:off x="3685201" y="4612627"/>
              <a:ext cx="3130085" cy="2048957"/>
            </a:xfrm>
            <a:prstGeom prst="rect">
              <a:avLst/>
            </a:prstGeom>
            <a:noFill/>
          </p:spPr>
          <p:txBody>
            <a:bodyPr wrap="square" rtlCol="0">
              <a:spAutoFit/>
            </a:bodyPr>
            <a:lstStyle/>
            <a:p>
              <a:pPr marL="241116" indent="-241116">
                <a:buFont typeface="Arial" panose="020B0604020202020204" pitchFamily="34" charset="0"/>
                <a:buChar char="•"/>
              </a:pPr>
              <a:r>
                <a:rPr lang="en-US" sz="1519" dirty="0">
                  <a:solidFill>
                    <a:schemeClr val="bg1"/>
                  </a:solidFill>
                  <a:latin typeface="Arial" panose="020B0604020202020204" pitchFamily="34" charset="0"/>
                  <a:cs typeface="Arial" panose="020B0604020202020204" pitchFamily="34" charset="0"/>
                </a:rPr>
                <a:t>May have some access to electricity, but live in housing of poor quality;</a:t>
              </a:r>
            </a:p>
            <a:p>
              <a:pPr marL="241116" indent="-241116">
                <a:buFont typeface="Arial" panose="020B0604020202020204" pitchFamily="34" charset="0"/>
                <a:buChar char="•"/>
              </a:pPr>
              <a:r>
                <a:rPr lang="en-US" sz="1519" dirty="0">
                  <a:solidFill>
                    <a:schemeClr val="bg1"/>
                  </a:solidFill>
                  <a:latin typeface="Arial" panose="020B0604020202020204" pitchFamily="34" charset="0"/>
                  <a:cs typeface="Arial" panose="020B0604020202020204" pitchFamily="34" charset="0"/>
                </a:rPr>
                <a:t>may have a refrigerator, but food often spoils due to intermittent power.</a:t>
              </a:r>
            </a:p>
          </p:txBody>
        </p:sp>
      </p:grpSp>
      <p:grpSp>
        <p:nvGrpSpPr>
          <p:cNvPr id="36" name="Group 35">
            <a:extLst>
              <a:ext uri="{FF2B5EF4-FFF2-40B4-BE49-F238E27FC236}">
                <a16:creationId xmlns:a16="http://schemas.microsoft.com/office/drawing/2014/main" id="{528D664F-511B-4801-8A2E-0BC65355D408}"/>
              </a:ext>
            </a:extLst>
          </p:cNvPr>
          <p:cNvGrpSpPr/>
          <p:nvPr/>
        </p:nvGrpSpPr>
        <p:grpSpPr>
          <a:xfrm>
            <a:off x="5119093" y="4654333"/>
            <a:ext cx="2451833" cy="1768358"/>
            <a:chOff x="5457499" y="4599848"/>
            <a:chExt cx="3130085" cy="2095832"/>
          </a:xfrm>
        </p:grpSpPr>
        <p:sp>
          <p:nvSpPr>
            <p:cNvPr id="21" name="Rectangle 20">
              <a:extLst>
                <a:ext uri="{FF2B5EF4-FFF2-40B4-BE49-F238E27FC236}">
                  <a16:creationId xmlns:a16="http://schemas.microsoft.com/office/drawing/2014/main" id="{F6926439-730C-4697-A45D-DF0D842702C7}"/>
                </a:ext>
              </a:extLst>
            </p:cNvPr>
            <p:cNvSpPr/>
            <p:nvPr/>
          </p:nvSpPr>
          <p:spPr>
            <a:xfrm>
              <a:off x="5457499" y="4599848"/>
              <a:ext cx="3125908" cy="2095832"/>
            </a:xfrm>
            <a:prstGeom prst="rect">
              <a:avLst/>
            </a:prstGeom>
            <a:solidFill>
              <a:srgbClr val="066C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19" dirty="0"/>
            </a:p>
          </p:txBody>
        </p:sp>
        <p:sp>
          <p:nvSpPr>
            <p:cNvPr id="26" name="TextBox 25">
              <a:extLst>
                <a:ext uri="{FF2B5EF4-FFF2-40B4-BE49-F238E27FC236}">
                  <a16:creationId xmlns:a16="http://schemas.microsoft.com/office/drawing/2014/main" id="{2D45CDCC-65D2-4A92-82CF-9A13A6C595D5}"/>
                </a:ext>
              </a:extLst>
            </p:cNvPr>
            <p:cNvSpPr txBox="1"/>
            <p:nvPr/>
          </p:nvSpPr>
          <p:spPr>
            <a:xfrm>
              <a:off x="5457499" y="4612627"/>
              <a:ext cx="3130085" cy="2048957"/>
            </a:xfrm>
            <a:prstGeom prst="rect">
              <a:avLst/>
            </a:prstGeom>
            <a:noFill/>
          </p:spPr>
          <p:txBody>
            <a:bodyPr wrap="square" rtlCol="0">
              <a:spAutoFit/>
            </a:bodyPr>
            <a:lstStyle/>
            <a:p>
              <a:pPr marL="241116" indent="-241116">
                <a:buFont typeface="Arial" panose="020B0604020202020204" pitchFamily="34" charset="0"/>
                <a:buChar char="•"/>
              </a:pPr>
              <a:r>
                <a:rPr lang="en-US" sz="1519" dirty="0">
                  <a:solidFill>
                    <a:schemeClr val="bg1"/>
                  </a:solidFill>
                  <a:latin typeface="Arial" panose="020B0604020202020204" pitchFamily="34" charset="0"/>
                  <a:cs typeface="Arial" panose="020B0604020202020204" pitchFamily="34" charset="0"/>
                </a:rPr>
                <a:t>May purchase an affordable thus likely inefficient air conditioner or refrigerator that raises energy consumption and GHG emissions.</a:t>
              </a:r>
            </a:p>
          </p:txBody>
        </p:sp>
      </p:grpSp>
      <p:grpSp>
        <p:nvGrpSpPr>
          <p:cNvPr id="35" name="Group 34">
            <a:extLst>
              <a:ext uri="{FF2B5EF4-FFF2-40B4-BE49-F238E27FC236}">
                <a16:creationId xmlns:a16="http://schemas.microsoft.com/office/drawing/2014/main" id="{2F2DCA9F-66D6-4C72-8114-96285DA81374}"/>
              </a:ext>
            </a:extLst>
          </p:cNvPr>
          <p:cNvGrpSpPr/>
          <p:nvPr/>
        </p:nvGrpSpPr>
        <p:grpSpPr>
          <a:xfrm>
            <a:off x="7606633" y="4654333"/>
            <a:ext cx="2448561" cy="1768358"/>
            <a:chOff x="8187135" y="4599848"/>
            <a:chExt cx="3125908" cy="2095832"/>
          </a:xfrm>
        </p:grpSpPr>
        <p:sp>
          <p:nvSpPr>
            <p:cNvPr id="28" name="Rectangle 27">
              <a:extLst>
                <a:ext uri="{FF2B5EF4-FFF2-40B4-BE49-F238E27FC236}">
                  <a16:creationId xmlns:a16="http://schemas.microsoft.com/office/drawing/2014/main" id="{F988689C-F33C-40EE-8113-98BBBE637AD2}"/>
                </a:ext>
              </a:extLst>
            </p:cNvPr>
            <p:cNvSpPr/>
            <p:nvPr/>
          </p:nvSpPr>
          <p:spPr>
            <a:xfrm>
              <a:off x="8187135" y="4599848"/>
              <a:ext cx="3125908" cy="2095832"/>
            </a:xfrm>
            <a:prstGeom prst="rect">
              <a:avLst/>
            </a:prstGeom>
            <a:solidFill>
              <a:srgbClr val="2C45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19" dirty="0"/>
            </a:p>
          </p:txBody>
        </p:sp>
        <p:sp>
          <p:nvSpPr>
            <p:cNvPr id="29" name="TextBox 28">
              <a:extLst>
                <a:ext uri="{FF2B5EF4-FFF2-40B4-BE49-F238E27FC236}">
                  <a16:creationId xmlns:a16="http://schemas.microsoft.com/office/drawing/2014/main" id="{38FA0459-B660-4672-82F7-AF4AAA2DC02C}"/>
                </a:ext>
              </a:extLst>
            </p:cNvPr>
            <p:cNvSpPr txBox="1"/>
            <p:nvPr/>
          </p:nvSpPr>
          <p:spPr>
            <a:xfrm>
              <a:off x="8187307" y="4612627"/>
              <a:ext cx="3125736" cy="2048957"/>
            </a:xfrm>
            <a:prstGeom prst="rect">
              <a:avLst/>
            </a:prstGeom>
            <a:noFill/>
          </p:spPr>
          <p:txBody>
            <a:bodyPr wrap="square" rtlCol="0">
              <a:spAutoFit/>
            </a:bodyPr>
            <a:lstStyle/>
            <a:p>
              <a:pPr marL="241116" indent="-241116">
                <a:buFont typeface="Arial" panose="020B0604020202020204" pitchFamily="34" charset="0"/>
                <a:buChar char="•"/>
              </a:pPr>
              <a:r>
                <a:rPr lang="en-US" sz="1519" dirty="0">
                  <a:solidFill>
                    <a:schemeClr val="bg1"/>
                  </a:solidFill>
                  <a:latin typeface="Arial" panose="020B0604020202020204" pitchFamily="34" charset="0"/>
                  <a:cs typeface="Arial" panose="020B0604020202020204" pitchFamily="34" charset="0"/>
                </a:rPr>
                <a:t>May be able to afford a more efficient air conditioner or minimize its use; </a:t>
              </a:r>
            </a:p>
            <a:p>
              <a:pPr marL="241116" indent="-241116">
                <a:buFont typeface="Arial" panose="020B0604020202020204" pitchFamily="34" charset="0"/>
                <a:buChar char="•"/>
              </a:pPr>
              <a:r>
                <a:rPr lang="en-US" sz="1519" dirty="0">
                  <a:solidFill>
                    <a:schemeClr val="bg1"/>
                  </a:solidFill>
                  <a:latin typeface="Arial" panose="020B0604020202020204" pitchFamily="34" charset="0"/>
                  <a:cs typeface="Arial" panose="020B0604020202020204" pitchFamily="34" charset="0"/>
                </a:rPr>
                <a:t>may move to energy efficient housing and working environments.</a:t>
              </a:r>
            </a:p>
          </p:txBody>
        </p:sp>
      </p:grpSp>
      <p:pic>
        <p:nvPicPr>
          <p:cNvPr id="30" name="Picture 29">
            <a:extLst>
              <a:ext uri="{FF2B5EF4-FFF2-40B4-BE49-F238E27FC236}">
                <a16:creationId xmlns:a16="http://schemas.microsoft.com/office/drawing/2014/main" id="{0B69FDFF-F62F-4F44-9FBC-56ABCA7A344F}"/>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7892617" y="2391953"/>
            <a:ext cx="1876593" cy="1598857"/>
          </a:xfrm>
          <a:prstGeom prst="rect">
            <a:avLst/>
          </a:prstGeom>
        </p:spPr>
      </p:pic>
      <p:sp>
        <p:nvSpPr>
          <p:cNvPr id="34" name="TextBox 33">
            <a:extLst>
              <a:ext uri="{FF2B5EF4-FFF2-40B4-BE49-F238E27FC236}">
                <a16:creationId xmlns:a16="http://schemas.microsoft.com/office/drawing/2014/main" id="{6F5BAEE4-D189-4A27-A1B9-EC0B069CE1E8}"/>
              </a:ext>
            </a:extLst>
          </p:cNvPr>
          <p:cNvSpPr txBox="1"/>
          <p:nvPr/>
        </p:nvSpPr>
        <p:spPr>
          <a:xfrm>
            <a:off x="7652784" y="3925860"/>
            <a:ext cx="2327640" cy="663515"/>
          </a:xfrm>
          <a:prstGeom prst="rect">
            <a:avLst/>
          </a:prstGeom>
          <a:noFill/>
        </p:spPr>
        <p:txBody>
          <a:bodyPr wrap="square" rtlCol="0">
            <a:spAutoFit/>
          </a:bodyPr>
          <a:lstStyle/>
          <a:p>
            <a:pPr algn="ctr"/>
            <a:r>
              <a:rPr lang="en-US" sz="1856" b="1" dirty="0">
                <a:solidFill>
                  <a:srgbClr val="2C4568"/>
                </a:solidFill>
                <a:latin typeface="Arial" panose="020B0604020202020204" pitchFamily="34" charset="0"/>
                <a:cs typeface="Arial" panose="020B0604020202020204" pitchFamily="34" charset="0"/>
              </a:rPr>
              <a:t>MIDDLE</a:t>
            </a:r>
          </a:p>
          <a:p>
            <a:pPr algn="ctr"/>
            <a:r>
              <a:rPr lang="en-US" sz="1856" b="1" dirty="0">
                <a:solidFill>
                  <a:srgbClr val="2C4568"/>
                </a:solidFill>
                <a:latin typeface="Arial" panose="020B0604020202020204" pitchFamily="34" charset="0"/>
                <a:cs typeface="Arial" panose="020B0604020202020204" pitchFamily="34" charset="0"/>
              </a:rPr>
              <a:t>INCOME</a:t>
            </a:r>
          </a:p>
        </p:txBody>
      </p:sp>
      <p:sp>
        <p:nvSpPr>
          <p:cNvPr id="2" name="Oval 1">
            <a:extLst>
              <a:ext uri="{FF2B5EF4-FFF2-40B4-BE49-F238E27FC236}">
                <a16:creationId xmlns:a16="http://schemas.microsoft.com/office/drawing/2014/main" id="{812D9F2C-3106-8D43-B9DB-0F465857E7BC}"/>
              </a:ext>
            </a:extLst>
          </p:cNvPr>
          <p:cNvSpPr/>
          <p:nvPr/>
        </p:nvSpPr>
        <p:spPr>
          <a:xfrm>
            <a:off x="1577214" y="1918373"/>
            <a:ext cx="1876594" cy="6635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1.05bn</a:t>
            </a:r>
          </a:p>
          <a:p>
            <a:pPr algn="ctr"/>
            <a:r>
              <a:rPr lang="en-US" sz="1600" dirty="0"/>
              <a:t>$2.50 per day</a:t>
            </a:r>
          </a:p>
        </p:txBody>
      </p:sp>
      <p:sp>
        <p:nvSpPr>
          <p:cNvPr id="27" name="Oval 26">
            <a:extLst>
              <a:ext uri="{FF2B5EF4-FFF2-40B4-BE49-F238E27FC236}">
                <a16:creationId xmlns:a16="http://schemas.microsoft.com/office/drawing/2014/main" id="{97D33018-39B7-054F-BCD2-5C61492E04B0}"/>
              </a:ext>
            </a:extLst>
          </p:cNvPr>
          <p:cNvSpPr/>
          <p:nvPr/>
        </p:nvSpPr>
        <p:spPr>
          <a:xfrm>
            <a:off x="5290993" y="1793389"/>
            <a:ext cx="1992315" cy="7270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2.2bn</a:t>
            </a:r>
          </a:p>
          <a:p>
            <a:pPr algn="ctr"/>
            <a:r>
              <a:rPr lang="en-US" sz="1600" dirty="0"/>
              <a:t>$10 per day</a:t>
            </a:r>
          </a:p>
        </p:txBody>
      </p:sp>
      <p:sp>
        <p:nvSpPr>
          <p:cNvPr id="31" name="Title 1">
            <a:extLst>
              <a:ext uri="{FF2B5EF4-FFF2-40B4-BE49-F238E27FC236}">
                <a16:creationId xmlns:a16="http://schemas.microsoft.com/office/drawing/2014/main" id="{28D47592-3589-1B4C-8BD3-D4234AB7F768}"/>
              </a:ext>
            </a:extLst>
          </p:cNvPr>
          <p:cNvSpPr txBox="1">
            <a:spLocks/>
          </p:cNvSpPr>
          <p:nvPr/>
        </p:nvSpPr>
        <p:spPr>
          <a:xfrm>
            <a:off x="4858036" y="-6145"/>
            <a:ext cx="5576457" cy="455826"/>
          </a:xfrm>
          <a:prstGeom prst="rect">
            <a:avLst/>
          </a:prstGeom>
        </p:spPr>
        <p:txBody>
          <a:bodyPr vert="horz" lIns="68580" tIns="34290" rIns="68580" bIns="34290" rtlCol="0" anchor="ctr">
            <a:noAutofit/>
          </a:bodyPr>
          <a:lstStyle>
            <a:lvl1pPr algn="ctr" defTabSz="457200" rtl="0" eaLnBrk="1" latinLnBrk="0" hangingPunct="1">
              <a:spcBef>
                <a:spcPct val="0"/>
              </a:spcBef>
              <a:buNone/>
              <a:defRPr sz="3200" kern="1200" baseline="0">
                <a:solidFill>
                  <a:schemeClr val="tx1"/>
                </a:solidFill>
                <a:latin typeface="Arial"/>
                <a:ea typeface="+mj-ea"/>
                <a:cs typeface="Arial"/>
              </a:defRPr>
            </a:lvl1pPr>
          </a:lstStyle>
          <a:p>
            <a:r>
              <a:rPr lang="en-US" sz="2700" dirty="0" err="1">
                <a:solidFill>
                  <a:schemeClr val="accent1"/>
                </a:solidFill>
                <a:latin typeface="+mn-lt"/>
              </a:rPr>
              <a:t>SEforALL</a:t>
            </a:r>
            <a:r>
              <a:rPr lang="en-US" sz="2700" dirty="0">
                <a:solidFill>
                  <a:schemeClr val="accent1"/>
                </a:solidFill>
                <a:latin typeface="+mn-lt"/>
              </a:rPr>
              <a:t> – Chilling Prospects Report</a:t>
            </a:r>
          </a:p>
        </p:txBody>
      </p:sp>
      <p:pic>
        <p:nvPicPr>
          <p:cNvPr id="32" name="Picture 31">
            <a:extLst>
              <a:ext uri="{FF2B5EF4-FFF2-40B4-BE49-F238E27FC236}">
                <a16:creationId xmlns:a16="http://schemas.microsoft.com/office/drawing/2014/main" id="{FAFDE3DE-8657-8A4A-9137-9BD684B48069}"/>
              </a:ext>
            </a:extLst>
          </p:cNvPr>
          <p:cNvPicPr>
            <a:picLocks noChangeAspect="1"/>
          </p:cNvPicPr>
          <p:nvPr/>
        </p:nvPicPr>
        <p:blipFill rotWithShape="1">
          <a:blip r:embed="rId7"/>
          <a:srcRect l="6777" t="25687" r="11764" b="26875"/>
          <a:stretch/>
        </p:blipFill>
        <p:spPr>
          <a:xfrm>
            <a:off x="0" y="0"/>
            <a:ext cx="2335521" cy="961759"/>
          </a:xfrm>
          <a:prstGeom prst="rect">
            <a:avLst/>
          </a:prstGeom>
        </p:spPr>
      </p:pic>
    </p:spTree>
    <p:extLst>
      <p:ext uri="{BB962C8B-B14F-4D97-AF65-F5344CB8AC3E}">
        <p14:creationId xmlns:p14="http://schemas.microsoft.com/office/powerpoint/2010/main" val="22908853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22181B40-620F-D149-B1F5-AD92FE2A20A4}"/>
              </a:ext>
            </a:extLst>
          </p:cNvPr>
          <p:cNvGraphicFramePr/>
          <p:nvPr>
            <p:extLst>
              <p:ext uri="{D42A27DB-BD31-4B8C-83A1-F6EECF244321}">
                <p14:modId xmlns:p14="http://schemas.microsoft.com/office/powerpoint/2010/main" val="1147328593"/>
              </p:ext>
            </p:extLst>
          </p:nvPr>
        </p:nvGraphicFramePr>
        <p:xfrm>
          <a:off x="5190832" y="1353303"/>
          <a:ext cx="4851930" cy="3955015"/>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6">
            <a:extLst>
              <a:ext uri="{FF2B5EF4-FFF2-40B4-BE49-F238E27FC236}">
                <a16:creationId xmlns:a16="http://schemas.microsoft.com/office/drawing/2014/main" id="{572086A4-D7A9-9B43-A4A6-35D829AB62B2}"/>
              </a:ext>
            </a:extLst>
          </p:cNvPr>
          <p:cNvSpPr/>
          <p:nvPr/>
        </p:nvSpPr>
        <p:spPr>
          <a:xfrm>
            <a:off x="365615" y="1997839"/>
            <a:ext cx="4588350" cy="2862322"/>
          </a:xfrm>
          <a:prstGeom prst="rect">
            <a:avLst/>
          </a:prstGeom>
        </p:spPr>
        <p:txBody>
          <a:bodyPr wrap="square">
            <a:spAutoFit/>
          </a:bodyPr>
          <a:lstStyle/>
          <a:p>
            <a:r>
              <a:rPr lang="en-GB" dirty="0">
                <a:latin typeface="Helvetica" pitchFamily="2" charset="0"/>
              </a:rPr>
              <a:t>Cooling was blind spot in energy debates</a:t>
            </a:r>
          </a:p>
          <a:p>
            <a:endParaRPr lang="en-GB" dirty="0">
              <a:latin typeface="Helvetica" pitchFamily="2" charset="0"/>
            </a:endParaRPr>
          </a:p>
          <a:p>
            <a:r>
              <a:rPr lang="en-GB" dirty="0">
                <a:latin typeface="Helvetica" pitchFamily="2" charset="0"/>
              </a:rPr>
              <a:t>More than 75% of the Global Impact of refrigeration is from the indirect emissions – the electricity and the generation mix, primarily fossil-fuels.</a:t>
            </a:r>
          </a:p>
          <a:p>
            <a:endParaRPr lang="en-GB" dirty="0">
              <a:latin typeface="Helvetica" pitchFamily="2" charset="0"/>
            </a:endParaRPr>
          </a:p>
          <a:p>
            <a:r>
              <a:rPr lang="en-GB" dirty="0">
                <a:latin typeface="Helvetica" pitchFamily="2" charset="0"/>
              </a:rPr>
              <a:t>Even when looking at the full Life Cycle Analysis, the manufacture and end of life are negligible.</a:t>
            </a:r>
          </a:p>
        </p:txBody>
      </p:sp>
      <p:sp>
        <p:nvSpPr>
          <p:cNvPr id="4" name="Title 1">
            <a:extLst>
              <a:ext uri="{FF2B5EF4-FFF2-40B4-BE49-F238E27FC236}">
                <a16:creationId xmlns:a16="http://schemas.microsoft.com/office/drawing/2014/main" id="{648DC65D-E4A4-4246-BFD5-F98560D6C784}"/>
              </a:ext>
            </a:extLst>
          </p:cNvPr>
          <p:cNvSpPr txBox="1">
            <a:spLocks/>
          </p:cNvSpPr>
          <p:nvPr/>
        </p:nvSpPr>
        <p:spPr>
          <a:xfrm>
            <a:off x="4539382" y="13855"/>
            <a:ext cx="5576457" cy="455826"/>
          </a:xfrm>
          <a:prstGeom prst="rect">
            <a:avLst/>
          </a:prstGeom>
        </p:spPr>
        <p:txBody>
          <a:bodyPr vert="horz" lIns="68580" tIns="34290" rIns="68580" bIns="34290" rtlCol="0" anchor="ctr">
            <a:noAutofit/>
          </a:bodyPr>
          <a:lstStyle>
            <a:lvl1pPr algn="ctr" defTabSz="457200" rtl="0" eaLnBrk="1" latinLnBrk="0" hangingPunct="1">
              <a:spcBef>
                <a:spcPct val="0"/>
              </a:spcBef>
              <a:buNone/>
              <a:defRPr sz="3200" kern="1200" baseline="0">
                <a:solidFill>
                  <a:schemeClr val="tx1"/>
                </a:solidFill>
                <a:latin typeface="Arial"/>
                <a:ea typeface="+mj-ea"/>
                <a:cs typeface="Arial"/>
              </a:defRPr>
            </a:lvl1pPr>
          </a:lstStyle>
          <a:p>
            <a:pPr algn="r"/>
            <a:r>
              <a:rPr lang="en-US" sz="2700" dirty="0">
                <a:solidFill>
                  <a:schemeClr val="accent1"/>
                </a:solidFill>
                <a:latin typeface="+mn-lt"/>
              </a:rPr>
              <a:t>Blind Spot</a:t>
            </a:r>
          </a:p>
        </p:txBody>
      </p:sp>
      <p:pic>
        <p:nvPicPr>
          <p:cNvPr id="5" name="Picture 4">
            <a:extLst>
              <a:ext uri="{FF2B5EF4-FFF2-40B4-BE49-F238E27FC236}">
                <a16:creationId xmlns:a16="http://schemas.microsoft.com/office/drawing/2014/main" id="{A081E6DC-D995-B644-8ADC-00329DF0CE5D}"/>
              </a:ext>
            </a:extLst>
          </p:cNvPr>
          <p:cNvPicPr>
            <a:picLocks noChangeAspect="1"/>
          </p:cNvPicPr>
          <p:nvPr/>
        </p:nvPicPr>
        <p:blipFill rotWithShape="1">
          <a:blip r:embed="rId3"/>
          <a:srcRect l="6777" t="25687" r="11764" b="26875"/>
          <a:stretch/>
        </p:blipFill>
        <p:spPr>
          <a:xfrm>
            <a:off x="0" y="0"/>
            <a:ext cx="2335521" cy="961759"/>
          </a:xfrm>
          <a:prstGeom prst="rect">
            <a:avLst/>
          </a:prstGeom>
        </p:spPr>
      </p:pic>
    </p:spTree>
    <p:extLst>
      <p:ext uri="{BB962C8B-B14F-4D97-AF65-F5344CB8AC3E}">
        <p14:creationId xmlns:p14="http://schemas.microsoft.com/office/powerpoint/2010/main" val="27564899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EB357EC-2C68-C24C-9AA7-5CA2F7DB026C}"/>
              </a:ext>
            </a:extLst>
          </p:cNvPr>
          <p:cNvPicPr/>
          <p:nvPr/>
        </p:nvPicPr>
        <p:blipFill>
          <a:blip r:embed="rId3" cstate="email">
            <a:extLst>
              <a:ext uri="{28A0092B-C50C-407E-A947-70E740481C1C}">
                <a14:useLocalDpi xmlns:a14="http://schemas.microsoft.com/office/drawing/2010/main"/>
              </a:ext>
            </a:extLst>
          </a:blip>
          <a:srcRect/>
          <a:stretch>
            <a:fillRect/>
          </a:stretch>
        </p:blipFill>
        <p:spPr bwMode="auto">
          <a:xfrm>
            <a:off x="5256412" y="3665802"/>
            <a:ext cx="4905790" cy="2689967"/>
          </a:xfrm>
          <a:prstGeom prst="rect">
            <a:avLst/>
          </a:prstGeom>
          <a:noFill/>
          <a:ln w="3175">
            <a:solidFill>
              <a:schemeClr val="tx1"/>
            </a:solidFill>
          </a:ln>
        </p:spPr>
      </p:pic>
      <p:pic>
        <p:nvPicPr>
          <p:cNvPr id="5" name="Picture 4">
            <a:extLst>
              <a:ext uri="{FF2B5EF4-FFF2-40B4-BE49-F238E27FC236}">
                <a16:creationId xmlns:a16="http://schemas.microsoft.com/office/drawing/2014/main" id="{754FB52B-57FB-EF49-A43C-232F63FB57D4}"/>
              </a:ext>
            </a:extLst>
          </p:cNvPr>
          <p:cNvPicPr/>
          <p:nvPr/>
        </p:nvPicPr>
        <p:blipFill>
          <a:blip r:embed="rId4" cstate="email">
            <a:extLst>
              <a:ext uri="{28A0092B-C50C-407E-A947-70E740481C1C}">
                <a14:useLocalDpi xmlns:a14="http://schemas.microsoft.com/office/drawing/2010/main"/>
              </a:ext>
            </a:extLst>
          </a:blip>
          <a:srcRect/>
          <a:stretch>
            <a:fillRect/>
          </a:stretch>
        </p:blipFill>
        <p:spPr bwMode="auto">
          <a:xfrm>
            <a:off x="67318" y="3665802"/>
            <a:ext cx="4905791" cy="2689967"/>
          </a:xfrm>
          <a:prstGeom prst="rect">
            <a:avLst/>
          </a:prstGeom>
          <a:noFill/>
          <a:ln w="3175">
            <a:solidFill>
              <a:schemeClr val="tx1"/>
            </a:solidFill>
          </a:ln>
        </p:spPr>
      </p:pic>
      <p:sp>
        <p:nvSpPr>
          <p:cNvPr id="6" name="Rectangle 5">
            <a:extLst>
              <a:ext uri="{FF2B5EF4-FFF2-40B4-BE49-F238E27FC236}">
                <a16:creationId xmlns:a16="http://schemas.microsoft.com/office/drawing/2014/main" id="{982109C5-498A-D340-863B-478188B39561}"/>
              </a:ext>
            </a:extLst>
          </p:cNvPr>
          <p:cNvSpPr/>
          <p:nvPr/>
        </p:nvSpPr>
        <p:spPr>
          <a:xfrm>
            <a:off x="281854" y="740752"/>
            <a:ext cx="10064077" cy="3262688"/>
          </a:xfrm>
          <a:prstGeom prst="rect">
            <a:avLst/>
          </a:prstGeom>
        </p:spPr>
        <p:txBody>
          <a:bodyPr wrap="square">
            <a:spAutoFit/>
          </a:bodyPr>
          <a:lstStyle/>
          <a:p>
            <a:pPr>
              <a:lnSpc>
                <a:spcPct val="107000"/>
              </a:lnSpc>
            </a:pPr>
            <a:endParaRPr lang="en-GB" dirty="0">
              <a:solidFill>
                <a:srgbClr val="000000"/>
              </a:solidFill>
              <a:ea typeface="Calibri" panose="020F0502020204030204" pitchFamily="34" charset="0"/>
              <a:cs typeface="Arial" panose="020B0604020202020204" pitchFamily="34" charset="0"/>
            </a:endParaRPr>
          </a:p>
          <a:p>
            <a:pPr marL="289339" indent="-289339">
              <a:lnSpc>
                <a:spcPct val="107000"/>
              </a:lnSpc>
              <a:buFont typeface="Symbol" pitchFamily="2" charset="2"/>
              <a:buChar char=""/>
            </a:pPr>
            <a:r>
              <a:rPr lang="en-GB" sz="2000" b="1" dirty="0">
                <a:solidFill>
                  <a:srgbClr val="000000"/>
                </a:solidFill>
                <a:ea typeface="Calibri" panose="020F0502020204030204" pitchFamily="34" charset="0"/>
                <a:cs typeface="Arial" panose="020B0604020202020204" pitchFamily="34" charset="0"/>
              </a:rPr>
              <a:t>19 pieces of cooling equipment added per second for next 30 years</a:t>
            </a:r>
            <a:r>
              <a:rPr lang="en-GB" sz="2000" dirty="0">
                <a:solidFill>
                  <a:srgbClr val="000000"/>
                </a:solidFill>
                <a:ea typeface="Calibri" panose="020F0502020204030204" pitchFamily="34" charset="0"/>
                <a:cs typeface="Arial" panose="020B0604020202020204" pitchFamily="34" charset="0"/>
              </a:rPr>
              <a:t>.</a:t>
            </a:r>
            <a:endParaRPr lang="en-GB" sz="2000" dirty="0">
              <a:ea typeface="Calibri" panose="020F0502020204030204" pitchFamily="34" charset="0"/>
              <a:cs typeface="Arial" panose="020B0604020202020204" pitchFamily="34" charset="0"/>
            </a:endParaRPr>
          </a:p>
          <a:p>
            <a:pPr marL="289339" indent="-289339">
              <a:lnSpc>
                <a:spcPct val="107000"/>
              </a:lnSpc>
              <a:buFont typeface="Symbol" pitchFamily="2" charset="2"/>
              <a:buChar char=""/>
            </a:pPr>
            <a:endParaRPr lang="en-GB" sz="2000" dirty="0">
              <a:solidFill>
                <a:srgbClr val="000000"/>
              </a:solidFill>
              <a:ea typeface="Calibri" panose="020F0502020204030204" pitchFamily="34" charset="0"/>
              <a:cs typeface="Arial" panose="020B0604020202020204" pitchFamily="34" charset="0"/>
            </a:endParaRPr>
          </a:p>
          <a:p>
            <a:pPr marL="289339" indent="-289339">
              <a:lnSpc>
                <a:spcPct val="107000"/>
              </a:lnSpc>
              <a:buFont typeface="Symbol" pitchFamily="2" charset="2"/>
              <a:buChar char=""/>
            </a:pPr>
            <a:r>
              <a:rPr lang="en-GB" sz="2000" dirty="0">
                <a:solidFill>
                  <a:srgbClr val="000000"/>
                </a:solidFill>
                <a:ea typeface="Calibri" panose="020F0502020204030204" pitchFamily="34" charset="0"/>
                <a:cs typeface="Arial" panose="020B0604020202020204" pitchFamily="34" charset="0"/>
              </a:rPr>
              <a:t>Energy consumption grows to 9,500 </a:t>
            </a:r>
            <a:r>
              <a:rPr lang="en-GB" sz="2000" dirty="0" err="1">
                <a:solidFill>
                  <a:srgbClr val="000000"/>
                </a:solidFill>
                <a:ea typeface="Calibri" panose="020F0502020204030204" pitchFamily="34" charset="0"/>
                <a:cs typeface="Arial" panose="020B0604020202020204" pitchFamily="34" charset="0"/>
              </a:rPr>
              <a:t>TWh</a:t>
            </a:r>
            <a:r>
              <a:rPr lang="en-GB" sz="2000" dirty="0">
                <a:solidFill>
                  <a:srgbClr val="000000"/>
                </a:solidFill>
                <a:ea typeface="Calibri" panose="020F0502020204030204" pitchFamily="34" charset="0"/>
                <a:cs typeface="Arial" panose="020B0604020202020204" pitchFamily="34" charset="0"/>
              </a:rPr>
              <a:t> by 2050.</a:t>
            </a:r>
          </a:p>
          <a:p>
            <a:pPr marL="289339" indent="-289339">
              <a:lnSpc>
                <a:spcPct val="107000"/>
              </a:lnSpc>
              <a:buFont typeface="Symbol" pitchFamily="2" charset="2"/>
              <a:buChar char=""/>
            </a:pPr>
            <a:endParaRPr lang="en-GB" sz="2000" dirty="0">
              <a:solidFill>
                <a:srgbClr val="000000"/>
              </a:solidFill>
              <a:ea typeface="Calibri" panose="020F0502020204030204" pitchFamily="34" charset="0"/>
              <a:cs typeface="Arial" panose="020B0604020202020204" pitchFamily="34" charset="0"/>
            </a:endParaRPr>
          </a:p>
          <a:p>
            <a:pPr marL="289339" indent="-289339">
              <a:lnSpc>
                <a:spcPct val="107000"/>
              </a:lnSpc>
              <a:buFont typeface="Symbol" pitchFamily="2" charset="2"/>
              <a:buChar char=""/>
            </a:pPr>
            <a:r>
              <a:rPr lang="en-GB" sz="2000" dirty="0">
                <a:solidFill>
                  <a:srgbClr val="000000"/>
                </a:solidFill>
                <a:ea typeface="Calibri" panose="020F0502020204030204" pitchFamily="34" charset="0"/>
                <a:cs typeface="Arial" panose="020B0604020202020204" pitchFamily="34" charset="0"/>
              </a:rPr>
              <a:t>Exceeds  IEA’s implied “energy budget” for cooling in its </a:t>
            </a:r>
            <a:r>
              <a:rPr lang="en-GB" sz="2000" dirty="0">
                <a:solidFill>
                  <a:srgbClr val="000000"/>
                </a:solidFill>
                <a:ea typeface="Times New Roman" panose="02020603050405020304" pitchFamily="18" charset="0"/>
                <a:cs typeface="Arial" panose="020B0604020202020204" pitchFamily="34" charset="0"/>
              </a:rPr>
              <a:t>2°C Scenario</a:t>
            </a:r>
            <a:r>
              <a:rPr lang="en-GB" sz="2000" dirty="0">
                <a:solidFill>
                  <a:srgbClr val="000000"/>
                </a:solidFill>
                <a:ea typeface="Calibri" panose="020F0502020204030204" pitchFamily="34" charset="0"/>
                <a:cs typeface="Arial" panose="020B0604020202020204" pitchFamily="34" charset="0"/>
              </a:rPr>
              <a:t> by more than 50%.</a:t>
            </a:r>
          </a:p>
          <a:p>
            <a:pPr marL="289339" indent="-289339">
              <a:lnSpc>
                <a:spcPct val="107000"/>
              </a:lnSpc>
              <a:buFont typeface="Symbol" pitchFamily="2" charset="2"/>
              <a:buChar char=""/>
            </a:pPr>
            <a:endParaRPr lang="en-GB" sz="2000" dirty="0">
              <a:solidFill>
                <a:srgbClr val="000000"/>
              </a:solidFill>
              <a:ea typeface="Calibri" panose="020F0502020204030204" pitchFamily="34" charset="0"/>
              <a:cs typeface="Arial" panose="020B0604020202020204" pitchFamily="34" charset="0"/>
            </a:endParaRPr>
          </a:p>
          <a:p>
            <a:pPr marL="289339" indent="-289339">
              <a:lnSpc>
                <a:spcPct val="107000"/>
              </a:lnSpc>
              <a:buFont typeface="Symbol" pitchFamily="2" charset="2"/>
              <a:buChar char=""/>
            </a:pPr>
            <a:r>
              <a:rPr lang="en-US" sz="2000" dirty="0"/>
              <a:t>Projected that 80% of the RAC market will be located in developing countries by 2030.</a:t>
            </a:r>
          </a:p>
          <a:p>
            <a:pPr>
              <a:lnSpc>
                <a:spcPct val="107000"/>
              </a:lnSpc>
            </a:pPr>
            <a:endParaRPr lang="en-GB" sz="1519" dirty="0">
              <a:solidFill>
                <a:srgbClr val="000000"/>
              </a:solidFill>
              <a:ea typeface="Calibri" panose="020F0502020204030204" pitchFamily="34" charset="0"/>
              <a:cs typeface="Arial" panose="020B0604020202020204" pitchFamily="34" charset="0"/>
            </a:endParaRPr>
          </a:p>
          <a:p>
            <a:pPr marL="289339" indent="-289339">
              <a:lnSpc>
                <a:spcPct val="107000"/>
              </a:lnSpc>
              <a:spcAft>
                <a:spcPts val="675"/>
              </a:spcAft>
              <a:buFont typeface="Symbol" pitchFamily="2" charset="2"/>
              <a:buChar char=""/>
            </a:pPr>
            <a:endParaRPr lang="en-GB" sz="2025" dirty="0">
              <a:latin typeface="Calibri" panose="020F0502020204030204" pitchFamily="34" charset="0"/>
              <a:ea typeface="Calibri" panose="020F0502020204030204" pitchFamily="34" charset="0"/>
              <a:cs typeface="Times New Roman" panose="02020603050405020304" pitchFamily="18" charset="0"/>
            </a:endParaRPr>
          </a:p>
        </p:txBody>
      </p:sp>
      <p:sp>
        <p:nvSpPr>
          <p:cNvPr id="10" name="Title 1">
            <a:extLst>
              <a:ext uri="{FF2B5EF4-FFF2-40B4-BE49-F238E27FC236}">
                <a16:creationId xmlns:a16="http://schemas.microsoft.com/office/drawing/2014/main" id="{64DC6C55-0404-E547-BA40-2A9DA9C5A312}"/>
              </a:ext>
            </a:extLst>
          </p:cNvPr>
          <p:cNvSpPr txBox="1">
            <a:spLocks/>
          </p:cNvSpPr>
          <p:nvPr/>
        </p:nvSpPr>
        <p:spPr>
          <a:xfrm>
            <a:off x="4062845" y="-13855"/>
            <a:ext cx="6851121" cy="74075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400" b="1" kern="1200">
                <a:solidFill>
                  <a:schemeClr val="accent5"/>
                </a:solidFill>
                <a:latin typeface="+mj-lt"/>
                <a:ea typeface="+mj-ea"/>
                <a:cs typeface="+mj-cs"/>
              </a:defRPr>
            </a:lvl1pPr>
          </a:lstStyle>
          <a:p>
            <a:r>
              <a:rPr lang="en-GB" sz="3200" dirty="0">
                <a:solidFill>
                  <a:schemeClr val="accent1"/>
                </a:solidFill>
              </a:rPr>
              <a:t>Energy Conundrum of Cooling for All</a:t>
            </a:r>
          </a:p>
        </p:txBody>
      </p:sp>
      <p:pic>
        <p:nvPicPr>
          <p:cNvPr id="8" name="Picture 7">
            <a:extLst>
              <a:ext uri="{FF2B5EF4-FFF2-40B4-BE49-F238E27FC236}">
                <a16:creationId xmlns:a16="http://schemas.microsoft.com/office/drawing/2014/main" id="{AD1E97AB-A43E-5646-B131-EE63DC504261}"/>
              </a:ext>
            </a:extLst>
          </p:cNvPr>
          <p:cNvPicPr>
            <a:picLocks noChangeAspect="1"/>
          </p:cNvPicPr>
          <p:nvPr/>
        </p:nvPicPr>
        <p:blipFill rotWithShape="1">
          <a:blip r:embed="rId5"/>
          <a:srcRect l="6777" t="25687" r="11764" b="26875"/>
          <a:stretch/>
        </p:blipFill>
        <p:spPr>
          <a:xfrm>
            <a:off x="0" y="-55420"/>
            <a:ext cx="2335521" cy="961759"/>
          </a:xfrm>
          <a:prstGeom prst="rect">
            <a:avLst/>
          </a:prstGeom>
        </p:spPr>
      </p:pic>
    </p:spTree>
    <p:extLst>
      <p:ext uri="{BB962C8B-B14F-4D97-AF65-F5344CB8AC3E}">
        <p14:creationId xmlns:p14="http://schemas.microsoft.com/office/powerpoint/2010/main" val="1044597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0FBADD-3C0A-C849-B284-7421E83ACA87}"/>
              </a:ext>
            </a:extLst>
          </p:cNvPr>
          <p:cNvSpPr/>
          <p:nvPr/>
        </p:nvSpPr>
        <p:spPr>
          <a:xfrm>
            <a:off x="218193" y="1034580"/>
            <a:ext cx="4925306" cy="2712281"/>
          </a:xfrm>
          <a:prstGeom prst="rect">
            <a:avLst/>
          </a:prstGeom>
        </p:spPr>
        <p:txBody>
          <a:bodyPr wrap="square">
            <a:spAutoFit/>
          </a:bodyPr>
          <a:lstStyle/>
          <a:p>
            <a:pPr marL="267907" indent="-223702">
              <a:lnSpc>
                <a:spcPct val="107000"/>
              </a:lnSpc>
              <a:buFont typeface="Arial" panose="020B0604020202020204" pitchFamily="34" charset="0"/>
              <a:buChar char="•"/>
            </a:pPr>
            <a:r>
              <a:rPr lang="en-GB" sz="2000" dirty="0">
                <a:solidFill>
                  <a:schemeClr val="tx1">
                    <a:lumMod val="50000"/>
                  </a:schemeClr>
                </a:solidFill>
                <a:ea typeface="Calibri" panose="020F0502020204030204" pitchFamily="34" charset="0"/>
                <a:cs typeface="Calibri" panose="020F0502020204030204" pitchFamily="34" charset="0"/>
              </a:rPr>
              <a:t>14bn appliances consuming 19,000TWh</a:t>
            </a:r>
          </a:p>
          <a:p>
            <a:pPr marL="267907" indent="-223702">
              <a:lnSpc>
                <a:spcPct val="107000"/>
              </a:lnSpc>
              <a:buFont typeface="Arial" panose="020B0604020202020204" pitchFamily="34" charset="0"/>
              <a:buChar char="•"/>
            </a:pPr>
            <a:endParaRPr lang="en-GB" sz="2000" dirty="0">
              <a:solidFill>
                <a:schemeClr val="tx1">
                  <a:lumMod val="50000"/>
                </a:schemeClr>
              </a:solidFill>
              <a:ea typeface="Calibri" panose="020F0502020204030204" pitchFamily="34" charset="0"/>
              <a:cs typeface="Calibri" panose="020F0502020204030204" pitchFamily="34" charset="0"/>
            </a:endParaRPr>
          </a:p>
          <a:p>
            <a:pPr marL="241116" indent="-241116">
              <a:lnSpc>
                <a:spcPct val="107000"/>
              </a:lnSpc>
              <a:buFont typeface="Arial" panose="020B0604020202020204" pitchFamily="34" charset="0"/>
              <a:buChar char="•"/>
            </a:pPr>
            <a:r>
              <a:rPr lang="en-GB" sz="2000" dirty="0">
                <a:solidFill>
                  <a:schemeClr val="tx1">
                    <a:lumMod val="50000"/>
                  </a:schemeClr>
                </a:solidFill>
                <a:ea typeface="Calibri" panose="020F0502020204030204" pitchFamily="34" charset="0"/>
                <a:cs typeface="Calibri" panose="020F0502020204030204" pitchFamily="34" charset="0"/>
              </a:rPr>
              <a:t>Even with accelerated technology progress projections, energy requirement still is 15,500 </a:t>
            </a:r>
            <a:r>
              <a:rPr lang="en-GB" sz="2000" dirty="0" err="1">
                <a:solidFill>
                  <a:schemeClr val="tx1">
                    <a:lumMod val="50000"/>
                  </a:schemeClr>
                </a:solidFill>
                <a:ea typeface="Calibri" panose="020F0502020204030204" pitchFamily="34" charset="0"/>
                <a:cs typeface="Calibri" panose="020F0502020204030204" pitchFamily="34" charset="0"/>
              </a:rPr>
              <a:t>TWh</a:t>
            </a:r>
            <a:r>
              <a:rPr lang="en-GB" sz="2000" dirty="0">
                <a:solidFill>
                  <a:schemeClr val="tx1">
                    <a:lumMod val="50000"/>
                  </a:schemeClr>
                </a:solidFill>
                <a:ea typeface="Calibri" panose="020F0502020204030204" pitchFamily="34" charset="0"/>
                <a:cs typeface="Calibri" panose="020F0502020204030204" pitchFamily="34" charset="0"/>
              </a:rPr>
              <a:t>. </a:t>
            </a:r>
            <a:r>
              <a:rPr lang="en-GB" sz="2000" i="1" dirty="0">
                <a:solidFill>
                  <a:schemeClr val="tx1">
                    <a:lumMod val="50000"/>
                  </a:schemeClr>
                </a:solidFill>
                <a:ea typeface="Calibri" panose="020F0502020204030204" pitchFamily="34" charset="0"/>
                <a:cs typeface="Calibri" panose="020F0502020204030204" pitchFamily="34" charset="0"/>
              </a:rPr>
              <a:t>(assuming maintenance)</a:t>
            </a:r>
          </a:p>
          <a:p>
            <a:pPr>
              <a:lnSpc>
                <a:spcPct val="107000"/>
              </a:lnSpc>
            </a:pPr>
            <a:endParaRPr lang="en-GB" sz="2000" b="1" dirty="0">
              <a:solidFill>
                <a:schemeClr val="tx1">
                  <a:lumMod val="50000"/>
                </a:schemeClr>
              </a:solidFill>
              <a:cs typeface="Arial" panose="020B0604020202020204" pitchFamily="34" charset="0"/>
            </a:endParaRPr>
          </a:p>
          <a:p>
            <a:pPr marL="241116" indent="-241116">
              <a:lnSpc>
                <a:spcPct val="107000"/>
              </a:lnSpc>
              <a:buFont typeface="Wingdings" pitchFamily="2" charset="2"/>
              <a:buChar char="Ø"/>
            </a:pPr>
            <a:r>
              <a:rPr lang="en-GB" sz="2000" b="1" dirty="0">
                <a:solidFill>
                  <a:schemeClr val="tx1">
                    <a:lumMod val="50000"/>
                  </a:schemeClr>
                </a:solidFill>
                <a:cs typeface="Arial" panose="020B0604020202020204" pitchFamily="34" charset="0"/>
              </a:rPr>
              <a:t>68% - 101% of IEA </a:t>
            </a:r>
            <a:r>
              <a:rPr lang="en-GB" sz="2000" b="1" dirty="0"/>
              <a:t>% projected renewables capacity by 2050</a:t>
            </a:r>
            <a:r>
              <a:rPr lang="en-GB" sz="2000" b="1" dirty="0">
                <a:solidFill>
                  <a:schemeClr val="tx1">
                    <a:lumMod val="50000"/>
                  </a:schemeClr>
                </a:solidFill>
                <a:cs typeface="Arial" panose="020B0604020202020204" pitchFamily="34" charset="0"/>
              </a:rPr>
              <a:t>.</a:t>
            </a:r>
          </a:p>
        </p:txBody>
      </p:sp>
      <p:pic>
        <p:nvPicPr>
          <p:cNvPr id="5" name="Picture 4">
            <a:extLst>
              <a:ext uri="{FF2B5EF4-FFF2-40B4-BE49-F238E27FC236}">
                <a16:creationId xmlns:a16="http://schemas.microsoft.com/office/drawing/2014/main" id="{FCAE1C3A-6519-AB46-A157-D5CCFAB09D45}"/>
              </a:ext>
            </a:extLst>
          </p:cNvPr>
          <p:cNvPicPr/>
          <p:nvPr/>
        </p:nvPicPr>
        <p:blipFill>
          <a:blip r:embed="rId3" cstate="email">
            <a:extLst>
              <a:ext uri="{28A0092B-C50C-407E-A947-70E740481C1C}">
                <a14:useLocalDpi xmlns:a14="http://schemas.microsoft.com/office/drawing/2010/main"/>
              </a:ext>
            </a:extLst>
          </a:blip>
          <a:srcRect/>
          <a:stretch>
            <a:fillRect/>
          </a:stretch>
        </p:blipFill>
        <p:spPr bwMode="auto">
          <a:xfrm>
            <a:off x="5476011" y="954631"/>
            <a:ext cx="4436317" cy="2784221"/>
          </a:xfrm>
          <a:prstGeom prst="rect">
            <a:avLst/>
          </a:prstGeom>
          <a:noFill/>
        </p:spPr>
      </p:pic>
      <p:sp>
        <p:nvSpPr>
          <p:cNvPr id="9" name="Title 1">
            <a:extLst>
              <a:ext uri="{FF2B5EF4-FFF2-40B4-BE49-F238E27FC236}">
                <a16:creationId xmlns:a16="http://schemas.microsoft.com/office/drawing/2014/main" id="{659B026D-2B7D-F444-8130-1B1DF87EB97A}"/>
              </a:ext>
            </a:extLst>
          </p:cNvPr>
          <p:cNvSpPr txBox="1">
            <a:spLocks/>
          </p:cNvSpPr>
          <p:nvPr/>
        </p:nvSpPr>
        <p:spPr>
          <a:xfrm>
            <a:off x="4062845" y="-13855"/>
            <a:ext cx="6851121" cy="74075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400" b="1" kern="1200">
                <a:solidFill>
                  <a:schemeClr val="accent5"/>
                </a:solidFill>
                <a:latin typeface="+mj-lt"/>
                <a:ea typeface="+mj-ea"/>
                <a:cs typeface="+mj-cs"/>
              </a:defRPr>
            </a:lvl1pPr>
          </a:lstStyle>
          <a:p>
            <a:r>
              <a:rPr lang="en-GB" sz="3200" dirty="0">
                <a:solidFill>
                  <a:schemeClr val="accent1"/>
                </a:solidFill>
              </a:rPr>
              <a:t>Energy Conundrum of Cooling for All</a:t>
            </a:r>
          </a:p>
        </p:txBody>
      </p:sp>
      <p:pic>
        <p:nvPicPr>
          <p:cNvPr id="12" name="Picture 11">
            <a:extLst>
              <a:ext uri="{FF2B5EF4-FFF2-40B4-BE49-F238E27FC236}">
                <a16:creationId xmlns:a16="http://schemas.microsoft.com/office/drawing/2014/main" id="{32871C71-723F-D444-BEF2-122893F7AF4F}"/>
              </a:ext>
            </a:extLst>
          </p:cNvPr>
          <p:cNvPicPr>
            <a:picLocks noChangeAspect="1"/>
          </p:cNvPicPr>
          <p:nvPr/>
        </p:nvPicPr>
        <p:blipFill rotWithShape="1">
          <a:blip r:embed="rId4"/>
          <a:srcRect l="6777" t="25687" r="11764" b="26875"/>
          <a:stretch/>
        </p:blipFill>
        <p:spPr>
          <a:xfrm>
            <a:off x="0" y="-55420"/>
            <a:ext cx="2335521" cy="961759"/>
          </a:xfrm>
          <a:prstGeom prst="rect">
            <a:avLst/>
          </a:prstGeom>
        </p:spPr>
      </p:pic>
      <p:pic>
        <p:nvPicPr>
          <p:cNvPr id="10" name="Picture 9" descr="A screenshot of a social media post&#10;&#10;Description automatically generated">
            <a:extLst>
              <a:ext uri="{FF2B5EF4-FFF2-40B4-BE49-F238E27FC236}">
                <a16:creationId xmlns:a16="http://schemas.microsoft.com/office/drawing/2014/main" id="{195C4B1E-72AD-194B-B961-DE92359745A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891144" y="4009284"/>
            <a:ext cx="6504709" cy="2848716"/>
          </a:xfrm>
          <a:prstGeom prst="rect">
            <a:avLst/>
          </a:prstGeom>
        </p:spPr>
      </p:pic>
    </p:spTree>
    <p:extLst>
      <p:ext uri="{BB962C8B-B14F-4D97-AF65-F5344CB8AC3E}">
        <p14:creationId xmlns:p14="http://schemas.microsoft.com/office/powerpoint/2010/main" val="42397061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0F8BB36-0463-1D4F-B23B-E9A9095A69BF}"/>
              </a:ext>
            </a:extLst>
          </p:cNvPr>
          <p:cNvSpPr/>
          <p:nvPr/>
        </p:nvSpPr>
        <p:spPr>
          <a:xfrm>
            <a:off x="144458" y="6091381"/>
            <a:ext cx="9701213" cy="584775"/>
          </a:xfrm>
          <a:prstGeom prst="rect">
            <a:avLst/>
          </a:prstGeom>
        </p:spPr>
        <p:txBody>
          <a:bodyPr wrap="square">
            <a:spAutoFit/>
          </a:bodyPr>
          <a:lstStyle/>
          <a:p>
            <a:pPr algn="ctr"/>
            <a:r>
              <a:rPr lang="en-US" sz="3200" b="1" dirty="0">
                <a:solidFill>
                  <a:schemeClr val="accent1"/>
                </a:solidFill>
                <a:cs typeface="Arial" panose="020B0604020202020204" pitchFamily="34" charset="0"/>
              </a:rPr>
              <a:t>in short, we have to think thermally</a:t>
            </a:r>
            <a:endParaRPr lang="en-US" sz="3200" b="1" i="1" dirty="0">
              <a:solidFill>
                <a:schemeClr val="accent1"/>
              </a:solidFill>
              <a:cs typeface="Arial" panose="020B0604020202020204" pitchFamily="34" charset="0"/>
            </a:endParaRPr>
          </a:p>
        </p:txBody>
      </p:sp>
      <p:pic>
        <p:nvPicPr>
          <p:cNvPr id="27" name="Picture 26">
            <a:extLst>
              <a:ext uri="{FF2B5EF4-FFF2-40B4-BE49-F238E27FC236}">
                <a16:creationId xmlns:a16="http://schemas.microsoft.com/office/drawing/2014/main" id="{4F8E7B0A-DF5D-8F45-84A0-F538E128E0E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95629" y="4349072"/>
            <a:ext cx="2127453" cy="1719447"/>
          </a:xfrm>
          <a:prstGeom prst="rect">
            <a:avLst/>
          </a:prstGeom>
        </p:spPr>
      </p:pic>
      <p:pic>
        <p:nvPicPr>
          <p:cNvPr id="16" name="Picture 15">
            <a:extLst>
              <a:ext uri="{FF2B5EF4-FFF2-40B4-BE49-F238E27FC236}">
                <a16:creationId xmlns:a16="http://schemas.microsoft.com/office/drawing/2014/main" id="{4CA0551C-8C06-2D49-871C-09D3243C34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8479" y="1596991"/>
            <a:ext cx="4970881" cy="2794852"/>
          </a:xfrm>
          <a:prstGeom prst="rect">
            <a:avLst/>
          </a:prstGeom>
        </p:spPr>
      </p:pic>
      <p:sp>
        <p:nvSpPr>
          <p:cNvPr id="17" name="Title 1">
            <a:extLst>
              <a:ext uri="{FF2B5EF4-FFF2-40B4-BE49-F238E27FC236}">
                <a16:creationId xmlns:a16="http://schemas.microsoft.com/office/drawing/2014/main" id="{DCF4753B-C5A7-4749-A015-AF88FEA0C3DC}"/>
              </a:ext>
            </a:extLst>
          </p:cNvPr>
          <p:cNvSpPr txBox="1">
            <a:spLocks/>
          </p:cNvSpPr>
          <p:nvPr/>
        </p:nvSpPr>
        <p:spPr>
          <a:xfrm>
            <a:off x="6512923" y="-51210"/>
            <a:ext cx="8318546" cy="73550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400" b="1" kern="1200">
                <a:solidFill>
                  <a:schemeClr val="accent5"/>
                </a:solidFill>
                <a:latin typeface="+mj-lt"/>
                <a:ea typeface="+mj-ea"/>
                <a:cs typeface="+mj-cs"/>
              </a:defRPr>
            </a:lvl1pPr>
          </a:lstStyle>
          <a:p>
            <a:r>
              <a:rPr lang="en-GB" sz="3200" dirty="0">
                <a:solidFill>
                  <a:schemeClr val="accent1"/>
                </a:solidFill>
              </a:rPr>
              <a:t>Reset Energy Strategy</a:t>
            </a:r>
          </a:p>
        </p:txBody>
      </p:sp>
      <p:pic>
        <p:nvPicPr>
          <p:cNvPr id="18" name="Picture 17">
            <a:extLst>
              <a:ext uri="{FF2B5EF4-FFF2-40B4-BE49-F238E27FC236}">
                <a16:creationId xmlns:a16="http://schemas.microsoft.com/office/drawing/2014/main" id="{E207B317-F186-794C-9AE0-C67BDD6AAF19}"/>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1770" r="46574" b="41151"/>
          <a:stretch/>
        </p:blipFill>
        <p:spPr>
          <a:xfrm>
            <a:off x="344277" y="1596991"/>
            <a:ext cx="3030156" cy="1873932"/>
          </a:xfrm>
          <a:prstGeom prst="rect">
            <a:avLst/>
          </a:prstGeom>
        </p:spPr>
      </p:pic>
      <p:sp>
        <p:nvSpPr>
          <p:cNvPr id="2" name="Down Arrow 1">
            <a:extLst>
              <a:ext uri="{FF2B5EF4-FFF2-40B4-BE49-F238E27FC236}">
                <a16:creationId xmlns:a16="http://schemas.microsoft.com/office/drawing/2014/main" id="{2F0347A5-FE4C-0142-A122-48F92BE07154}"/>
              </a:ext>
            </a:extLst>
          </p:cNvPr>
          <p:cNvSpPr/>
          <p:nvPr/>
        </p:nvSpPr>
        <p:spPr>
          <a:xfrm>
            <a:off x="1532783" y="3585512"/>
            <a:ext cx="653143" cy="66895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Shape 252" descr="IMG_0163.JPG">
            <a:extLst>
              <a:ext uri="{FF2B5EF4-FFF2-40B4-BE49-F238E27FC236}">
                <a16:creationId xmlns:a16="http://schemas.microsoft.com/office/drawing/2014/main" id="{2FC83CE6-25A0-BA47-8DC1-2883FA8FF831}"/>
              </a:ext>
            </a:extLst>
          </p:cNvPr>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4496003" y="3687580"/>
            <a:ext cx="2867917" cy="2359539"/>
          </a:xfrm>
          <a:prstGeom prst="rect">
            <a:avLst/>
          </a:prstGeom>
          <a:noFill/>
          <a:ln>
            <a:noFill/>
          </a:ln>
        </p:spPr>
      </p:pic>
      <p:sp>
        <p:nvSpPr>
          <p:cNvPr id="12" name="Rectangle 11">
            <a:extLst>
              <a:ext uri="{FF2B5EF4-FFF2-40B4-BE49-F238E27FC236}">
                <a16:creationId xmlns:a16="http://schemas.microsoft.com/office/drawing/2014/main" id="{FE3158A2-E167-C749-8211-6C98906CA294}"/>
              </a:ext>
            </a:extLst>
          </p:cNvPr>
          <p:cNvSpPr/>
          <p:nvPr/>
        </p:nvSpPr>
        <p:spPr>
          <a:xfrm>
            <a:off x="526385" y="881526"/>
            <a:ext cx="9890418" cy="646331"/>
          </a:xfrm>
          <a:prstGeom prst="rect">
            <a:avLst/>
          </a:prstGeom>
        </p:spPr>
        <p:txBody>
          <a:bodyPr wrap="square">
            <a:spAutoFit/>
          </a:bodyPr>
          <a:lstStyle/>
          <a:p>
            <a:pPr algn="ctr"/>
            <a:r>
              <a:rPr lang="en-GB" dirty="0">
                <a:ea typeface="Calibri" panose="020F0502020204030204" pitchFamily="34" charset="0"/>
                <a:cs typeface="Arial" panose="020B0604020202020204" pitchFamily="34" charset="0"/>
              </a:rPr>
              <a:t>The challenge is that when people talk about energy, they often mean electricity, and when they talk about energy storage, they mean batteries. </a:t>
            </a:r>
          </a:p>
        </p:txBody>
      </p:sp>
      <p:pic>
        <p:nvPicPr>
          <p:cNvPr id="13" name="Picture 12">
            <a:extLst>
              <a:ext uri="{FF2B5EF4-FFF2-40B4-BE49-F238E27FC236}">
                <a16:creationId xmlns:a16="http://schemas.microsoft.com/office/drawing/2014/main" id="{BD5B69FF-7E74-0440-94E0-7CF6D711D433}"/>
              </a:ext>
            </a:extLst>
          </p:cNvPr>
          <p:cNvPicPr>
            <a:picLocks noChangeAspect="1"/>
          </p:cNvPicPr>
          <p:nvPr/>
        </p:nvPicPr>
        <p:blipFill rotWithShape="1">
          <a:blip r:embed="rId7"/>
          <a:srcRect l="6777" t="25687" r="11764" b="26875"/>
          <a:stretch/>
        </p:blipFill>
        <p:spPr>
          <a:xfrm>
            <a:off x="0" y="-55420"/>
            <a:ext cx="2335521" cy="961759"/>
          </a:xfrm>
          <a:prstGeom prst="rect">
            <a:avLst/>
          </a:prstGeom>
        </p:spPr>
      </p:pic>
    </p:spTree>
    <p:extLst>
      <p:ext uri="{BB962C8B-B14F-4D97-AF65-F5344CB8AC3E}">
        <p14:creationId xmlns:p14="http://schemas.microsoft.com/office/powerpoint/2010/main" val="108811440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22304</TotalTime>
  <Words>1171</Words>
  <Application>Microsoft Macintosh PowerPoint</Application>
  <PresentationFormat>35 mm Slides</PresentationFormat>
  <Paragraphs>150</Paragraphs>
  <Slides>17</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17</vt:i4>
      </vt:variant>
    </vt:vector>
  </HeadingPairs>
  <TitlesOfParts>
    <vt:vector size="27" baseType="lpstr">
      <vt:lpstr>Arial</vt:lpstr>
      <vt:lpstr>Calibri</vt:lpstr>
      <vt:lpstr>Calibri Light</vt:lpstr>
      <vt:lpstr>Courier New</vt:lpstr>
      <vt:lpstr>Helvetica</vt:lpstr>
      <vt:lpstr>Helvetica Neue</vt:lpstr>
      <vt:lpstr>Helvetica Neue Light</vt:lpstr>
      <vt:lpstr>Symbol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toby peters</dc:creator>
  <cp:lastModifiedBy>toby peters</cp:lastModifiedBy>
  <cp:revision>492</cp:revision>
  <cp:lastPrinted>2019-10-10T12:52:56Z</cp:lastPrinted>
  <dcterms:created xsi:type="dcterms:W3CDTF">2018-07-18T10:44:09Z</dcterms:created>
  <dcterms:modified xsi:type="dcterms:W3CDTF">2020-03-23T10:19:17Z</dcterms:modified>
</cp:coreProperties>
</file>